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98" r:id="rId2"/>
    <p:sldId id="303" r:id="rId3"/>
    <p:sldId id="266" r:id="rId4"/>
    <p:sldId id="295" r:id="rId5"/>
    <p:sldId id="304" r:id="rId6"/>
    <p:sldId id="302" r:id="rId7"/>
    <p:sldId id="294" r:id="rId8"/>
    <p:sldId id="323" r:id="rId9"/>
    <p:sldId id="322" r:id="rId10"/>
    <p:sldId id="297" r:id="rId11"/>
    <p:sldId id="321" r:id="rId12"/>
    <p:sldId id="296" r:id="rId13"/>
    <p:sldId id="326" r:id="rId14"/>
    <p:sldId id="324" r:id="rId15"/>
    <p:sldId id="305" r:id="rId16"/>
    <p:sldId id="300" r:id="rId17"/>
  </p:sldIdLst>
  <p:sldSz cx="12192000" cy="6858000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řední sty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řední styl 2 – zvýraznění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034E78-7F5D-4C2E-B375-FC64B27BC917}" styleName="Tmavý styl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5363" autoAdjust="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299E7B-F212-4E53-881B-26EE72623D8D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FC1CF-2C7E-423B-BC3E-60D5A98F2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13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307E7E12-94C7-0483-ECA4-F37CFE8529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569AF63-2D74-4A83-B5CE-514E064FC78D}" type="slidenum">
              <a:rPr lang="cs-CZ" altLang="cs-CZ"/>
              <a:pPr eaLnBrk="1" hangingPunct="1"/>
              <a:t>3</a:t>
            </a:fld>
            <a:endParaRPr lang="cs-CZ" altLang="cs-CZ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2D8D32FE-0ADB-189B-F894-B611FC39D7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ED360912-892A-6EAA-8901-8A7034252D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cs-CZ" altLang="cs-C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9041614-0713-DCDF-00F6-4013FF6B65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1344C4-0018-4EEA-9E38-E99165D74C1F}" type="slidenum">
              <a:rPr lang="cs-CZ" altLang="cs-CZ"/>
              <a:pPr/>
              <a:t>4</a:t>
            </a:fld>
            <a:endParaRPr lang="cs-CZ" altLang="cs-CZ"/>
          </a:p>
        </p:txBody>
      </p:sp>
      <p:sp>
        <p:nvSpPr>
          <p:cNvPr id="44034" name="Rectangle 7">
            <a:extLst>
              <a:ext uri="{FF2B5EF4-FFF2-40B4-BE49-F238E27FC236}">
                <a16:creationId xmlns:a16="http://schemas.microsoft.com/office/drawing/2014/main" id="{49C79C88-3283-337D-0BB1-C71B9911E74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9048" tIns="49524" rIns="99048" bIns="49524" anchor="b"/>
          <a:lstStyle>
            <a:lvl1pPr defTabSz="990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fld id="{57C6B07D-31D7-4BCA-B8AC-20A9406072B6}" type="slidenum">
              <a:rPr lang="cs-CZ" altLang="cs-CZ" sz="1300" b="0"/>
              <a:pPr algn="r"/>
              <a:t>4</a:t>
            </a:fld>
            <a:endParaRPr lang="cs-CZ" altLang="cs-CZ" sz="1300" b="0"/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FAB15031-0687-003E-7588-E08418CBA4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8871D381-37B0-2538-E0C5-27910A6BAF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 lIns="99048" tIns="49524" rIns="99048" bIns="49524"/>
          <a:lstStyle/>
          <a:p>
            <a:endParaRPr lang="cs-CZ" altLang="cs-CZ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3E2D657C-C2DC-CA18-C1BC-8F960CE8B15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F1B53F-27C7-4648-A5CF-55666ADC7A76}" type="slidenum">
              <a:rPr lang="cs-CZ" altLang="cs-CZ"/>
              <a:pPr/>
              <a:t>10</a:t>
            </a:fld>
            <a:endParaRPr lang="cs-CZ" altLang="cs-CZ"/>
          </a:p>
        </p:txBody>
      </p:sp>
      <p:sp>
        <p:nvSpPr>
          <p:cNvPr id="48130" name="Rectangle 7">
            <a:extLst>
              <a:ext uri="{FF2B5EF4-FFF2-40B4-BE49-F238E27FC236}">
                <a16:creationId xmlns:a16="http://schemas.microsoft.com/office/drawing/2014/main" id="{260117F1-690D-9ED1-EB20-B8AFA926DDA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9048" tIns="49524" rIns="99048" bIns="49524" anchor="b"/>
          <a:lstStyle>
            <a:lvl1pPr defTabSz="990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fld id="{2062F6BF-CFB7-44FF-8B39-247404183BCD}" type="slidenum">
              <a:rPr lang="cs-CZ" altLang="cs-CZ" sz="1300" b="0"/>
              <a:pPr algn="r"/>
              <a:t>10</a:t>
            </a:fld>
            <a:endParaRPr lang="cs-CZ" altLang="cs-CZ" sz="1300" b="0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9347CDB3-5388-5DCD-2D70-462E5A197A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8F6429BF-EF02-89D9-E1F5-77E2F5311E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 lIns="99048" tIns="49524" rIns="99048" bIns="49524"/>
          <a:lstStyle/>
          <a:p>
            <a:endParaRPr lang="cs-CZ" altLang="cs-CZ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3F97BB81-28BB-44A4-2364-05F018402F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1D7C37-922D-4656-ADCA-5462F4971950}" type="slidenum">
              <a:rPr lang="cs-CZ" altLang="cs-CZ"/>
              <a:pPr/>
              <a:t>11</a:t>
            </a:fld>
            <a:endParaRPr lang="cs-CZ" altLang="cs-CZ"/>
          </a:p>
        </p:txBody>
      </p:sp>
      <p:sp>
        <p:nvSpPr>
          <p:cNvPr id="58370" name="Rectangle 7">
            <a:extLst>
              <a:ext uri="{FF2B5EF4-FFF2-40B4-BE49-F238E27FC236}">
                <a16:creationId xmlns:a16="http://schemas.microsoft.com/office/drawing/2014/main" id="{0FB18B77-1298-FF89-CE8F-1B39BD304DD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9048" tIns="49524" rIns="99048" bIns="49524" anchor="b"/>
          <a:lstStyle>
            <a:lvl1pPr defTabSz="990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fld id="{048BD89B-B150-4FAF-A75B-B32F5D8BF4D7}" type="slidenum">
              <a:rPr lang="cs-CZ" altLang="cs-CZ" sz="1300" b="0"/>
              <a:pPr algn="r"/>
              <a:t>11</a:t>
            </a:fld>
            <a:endParaRPr lang="cs-CZ" altLang="cs-CZ" sz="1300" b="0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A70B3C32-445E-123D-0FB6-B094794CB0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B28D3C17-E7C7-6F2C-C182-169E97A9A3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 lIns="99048" tIns="49524" rIns="99048" bIns="49524"/>
          <a:lstStyle/>
          <a:p>
            <a:endParaRPr lang="cs-CZ" altLang="cs-CZ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65096C61-B903-D5A6-75B9-DC5BE332AB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868325-FB72-48AF-85A3-BF1585F5D5B9}" type="slidenum">
              <a:rPr lang="cs-CZ" altLang="cs-CZ"/>
              <a:pPr/>
              <a:t>12</a:t>
            </a:fld>
            <a:endParaRPr lang="cs-CZ" altLang="cs-CZ"/>
          </a:p>
        </p:txBody>
      </p:sp>
      <p:sp>
        <p:nvSpPr>
          <p:cNvPr id="46082" name="Rectangle 7">
            <a:extLst>
              <a:ext uri="{FF2B5EF4-FFF2-40B4-BE49-F238E27FC236}">
                <a16:creationId xmlns:a16="http://schemas.microsoft.com/office/drawing/2014/main" id="{B4455570-017A-FD18-AF5A-E6E58428FC5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9048" tIns="49524" rIns="99048" bIns="49524" anchor="b"/>
          <a:lstStyle>
            <a:lvl1pPr defTabSz="990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fld id="{F985BF10-D8EF-4CF8-990D-A756525B2E0C}" type="slidenum">
              <a:rPr lang="cs-CZ" altLang="cs-CZ" sz="1300" b="0"/>
              <a:pPr algn="r"/>
              <a:t>12</a:t>
            </a:fld>
            <a:endParaRPr lang="cs-CZ" altLang="cs-CZ" sz="1300" b="0"/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16DE70E9-56C5-18E7-0399-F891D31B6F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85BEAC0C-9F7B-6F32-8FB2-A601B39908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 lIns="99048" tIns="49524" rIns="99048" bIns="49524"/>
          <a:lstStyle/>
          <a:p>
            <a:endParaRPr lang="cs-CZ" altLang="cs-CZ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CFD21-CA22-2E74-B857-CCF658AC7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8F7073B-1BE9-4174-6094-9368A5F1A7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868325-FB72-48AF-85A3-BF1585F5D5B9}" type="slidenum">
              <a:rPr lang="cs-CZ" altLang="cs-CZ"/>
              <a:pPr/>
              <a:t>13</a:t>
            </a:fld>
            <a:endParaRPr lang="cs-CZ" altLang="cs-CZ"/>
          </a:p>
        </p:txBody>
      </p:sp>
      <p:sp>
        <p:nvSpPr>
          <p:cNvPr id="46082" name="Rectangle 7">
            <a:extLst>
              <a:ext uri="{FF2B5EF4-FFF2-40B4-BE49-F238E27FC236}">
                <a16:creationId xmlns:a16="http://schemas.microsoft.com/office/drawing/2014/main" id="{95D58E5D-EE1B-8276-CCE1-4B14A2F8834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9048" tIns="49524" rIns="99048" bIns="49524" anchor="b"/>
          <a:lstStyle>
            <a:lvl1pPr defTabSz="990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fld id="{F985BF10-D8EF-4CF8-990D-A756525B2E0C}" type="slidenum">
              <a:rPr lang="cs-CZ" altLang="cs-CZ" sz="1300" b="0"/>
              <a:pPr algn="r"/>
              <a:t>13</a:t>
            </a:fld>
            <a:endParaRPr lang="cs-CZ" altLang="cs-CZ" sz="1300" b="0"/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49A32312-506B-8381-B7CA-8BA14F1722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373697B1-5E66-C825-8F1F-BBC3CA2A48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 lIns="99048" tIns="49524" rIns="99048" bIns="49524"/>
          <a:lstStyle/>
          <a:p>
            <a:endParaRPr lang="cs-CZ" altLang="cs-CZ" dirty="0"/>
          </a:p>
        </p:txBody>
      </p:sp>
    </p:spTree>
    <p:extLst>
      <p:ext uri="{BB962C8B-B14F-4D97-AF65-F5344CB8AC3E}">
        <p14:creationId xmlns:p14="http://schemas.microsoft.com/office/powerpoint/2010/main" val="138305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EC1250E-3FB4-492C-AC9F-B772A486A4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15646EBC-A183-4541-A8BD-4100911786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EB09849-EEBE-4D86-9215-2D3E5DC29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C6BD-520C-4F36-A6FF-11AD2D0E5D4F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25A197C-E0FE-4ED3-9532-C942E4759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382EA31-9B30-4916-814A-FC7246AA5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0154-44A2-4135-B4A7-5388D1D7E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091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8621A04-EECE-43D7-8249-31AF8A809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1934B793-D654-4010-9C2C-F2DBA3F716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B3F38F5-B248-47F8-9D6B-8409A5F2F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C6BD-520C-4F36-A6FF-11AD2D0E5D4F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4883EAE-AC90-4184-BB9B-C6079D30D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C0C4C8D-57B6-4C98-9004-137B6F9AA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0154-44A2-4135-B4A7-5388D1D7E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007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CE2E9058-488B-490D-9D8B-8B2B165ABC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61E58EDC-A725-4D01-B6D9-BCE707421E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9AEDAD9-CFBD-4C74-86C3-3F0D3C016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C6BD-520C-4F36-A6FF-11AD2D0E5D4F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30D74C8-8709-4F81-818C-548EBDE3D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3BDB1D1-0017-49D3-9027-732BC932E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0154-44A2-4135-B4A7-5388D1D7E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245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600FBA5-BC64-429D-80A0-E88568C93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BEDA2ED-6C94-41F4-9D73-235770FEE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8D0B4E9-75E3-4443-91D2-0C748FFAD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C6BD-520C-4F36-A6FF-11AD2D0E5D4F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30F6E11-633A-40D7-A203-B12978276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55D11452-EF00-4D5F-9C70-E34D90238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0154-44A2-4135-B4A7-5388D1D7E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34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0EEB9E9-24D9-464A-A5B9-4E0330661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C53D1720-E108-46FB-9DEF-A3C609CC9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7F6F028-6293-4A72-8C4E-0F76C2966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C6BD-520C-4F36-A6FF-11AD2D0E5D4F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F0F5DF7-4587-41AE-9F3B-74C04BE13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C165826-0D81-493E-8665-B0BC0DF2D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0154-44A2-4135-B4A7-5388D1D7E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01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64F184E-893A-4539-97A1-71467F268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44B55D8-348E-420A-AB52-32F47DD016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F2AC1FAD-C938-4E38-8497-1752A988E9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3E16C500-FC49-4110-92F7-57C1754FB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C6BD-520C-4F36-A6FF-11AD2D0E5D4F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9076049C-02C1-4CB3-A11F-030092FED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6A944AE6-A4BE-4619-B654-55B01B4B2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0154-44A2-4135-B4A7-5388D1D7E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89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095D169-ABAF-4F70-A1B8-DC64ED57C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D5DAE66E-BF78-4A8D-ABBD-8B4F1AE5F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F5963077-A23A-4F23-A844-AB107568A9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42ECA540-3CB3-4E4C-B8BB-EDD0A580A1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AAA56D97-EAF2-4C2F-84CA-CDDDCA067C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46B3B0B5-3324-40BC-AF7E-0B6C0659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C6BD-520C-4F36-A6FF-11AD2D0E5D4F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B0AA5791-BCED-4428-9802-DD4FFBD0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3C26B7AF-6598-4DCA-B22D-7BAAFFB41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0154-44A2-4135-B4A7-5388D1D7E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316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ACA171B-641B-41B2-AE6F-C9B79DDBC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BBAFE178-8084-4ABB-9737-B74972465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C6BD-520C-4F36-A6FF-11AD2D0E5D4F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3D3B2DA-AE08-4ADD-BF4C-9C542567A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593FDC62-7EC8-47DF-8171-8A21ED9B9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0154-44A2-4135-B4A7-5388D1D7E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95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164F5192-9697-4C4D-840E-7E64EB662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C6BD-520C-4F36-A6FF-11AD2D0E5D4F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0B7F11DF-1901-4C2A-93F5-23EDC567F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CDDFD18-E762-4B02-ADBC-8E56296C5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0154-44A2-4135-B4A7-5388D1D7E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67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82F0353-7259-4B9F-AE76-F54F61E24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B6A1366-FAFC-426D-8E7F-EE1ED1C8D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C3DD4ADF-8C21-418C-A73B-24CAB11C01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CA1CB35A-D76D-486A-865A-E172E0AB9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C6BD-520C-4F36-A6FF-11AD2D0E5D4F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DE86E7C2-2258-479E-B461-30C93A089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CB34811D-B55A-45E0-B7CA-0A845BB40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0154-44A2-4135-B4A7-5388D1D7E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20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0F50A28-B9BA-411C-9C7E-0CC53D341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CCA93028-AC31-4FFF-AD4D-E936767D88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F65097D2-C383-4BF2-B71B-79F67102C4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50FE68C4-B767-4F4D-8803-0EE115063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C6BD-520C-4F36-A6FF-11AD2D0E5D4F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B2432830-6C88-48B8-9787-9B207552D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6A0555E-B2A3-42AE-BDE9-A601F4862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0154-44A2-4135-B4A7-5388D1D7E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231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D5F0AC7-7467-4B2E-9509-37DF326C9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6FF7A6DF-AECB-4185-A345-5AFB93AEA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29F209D-AEAA-4EA1-AAF1-D7DE47EC2D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7C6BD-520C-4F36-A6FF-11AD2D0E5D4F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E370C9D-2615-4DC1-8CE9-6E9157BE0D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AEFAFE4-09BF-4175-8EA7-7AD117E407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50154-44A2-4135-B4A7-5388D1D7E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96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7.png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9.jpeg"/><Relationship Id="rId7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>
            <a:extLst>
              <a:ext uri="{FF2B5EF4-FFF2-40B4-BE49-F238E27FC236}">
                <a16:creationId xmlns:a16="http://schemas.microsoft.com/office/drawing/2014/main" id="{B264F4B8-90C3-2BBC-3A86-9805F78D699F}"/>
              </a:ext>
            </a:extLst>
          </p:cNvPr>
          <p:cNvSpPr txBox="1"/>
          <p:nvPr/>
        </p:nvSpPr>
        <p:spPr>
          <a:xfrm>
            <a:off x="259080" y="592604"/>
            <a:ext cx="11673840" cy="2482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Geographic patterns of living tetrapod diversity reveal the signature of global diversification dynamics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CA7F9897-615D-45F2-28FB-FB9B06F0082A}"/>
              </a:ext>
            </a:extLst>
          </p:cNvPr>
          <p:cNvSpPr txBox="1"/>
          <p:nvPr/>
        </p:nvSpPr>
        <p:spPr>
          <a:xfrm>
            <a:off x="3006090" y="2550944"/>
            <a:ext cx="6179820" cy="4165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cs-CZ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cs-CZ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ří Šmíd</a:t>
            </a:r>
          </a:p>
          <a:p>
            <a:pPr algn="ctr"/>
            <a:r>
              <a:rPr lang="cs-CZ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Iris </a:t>
            </a:r>
            <a:r>
              <a:rPr lang="cs-CZ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Menéndez</a:t>
            </a:r>
            <a:r>
              <a:rPr lang="cs-CZ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Elizabeth </a:t>
            </a:r>
            <a:r>
              <a:rPr lang="cs-CZ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Steell</a:t>
            </a:r>
            <a:endParaRPr lang="cs-CZ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cs-CZ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Guillermo</a:t>
            </a:r>
            <a:r>
              <a:rPr lang="cs-CZ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Navalón</a:t>
            </a:r>
            <a:r>
              <a:rPr lang="cs-CZ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Fernando Blanco</a:t>
            </a:r>
          </a:p>
          <a:p>
            <a:pPr algn="ctr"/>
            <a:r>
              <a:rPr lang="cs-CZ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Hector Tejero-Cicuéndez</a:t>
            </a:r>
          </a:p>
          <a:p>
            <a:pPr algn="ctr"/>
            <a:endParaRPr lang="cs-CZ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cs-CZ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cs-CZ" sz="14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JŠ:</a:t>
            </a:r>
          </a:p>
          <a:p>
            <a:pPr algn="ctr">
              <a:spcAft>
                <a:spcPts val="800"/>
              </a:spcAft>
            </a:pPr>
            <a:r>
              <a:rPr lang="cs-CZ" sz="14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PřF UK</a:t>
            </a:r>
          </a:p>
          <a:p>
            <a:pPr algn="ctr">
              <a:spcAft>
                <a:spcPts val="800"/>
              </a:spcAft>
            </a:pPr>
            <a:r>
              <a:rPr lang="cs-CZ" sz="14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Národní muzeum</a:t>
            </a:r>
            <a:endParaRPr lang="cs-CZ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359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ázek 9">
            <a:extLst>
              <a:ext uri="{FF2B5EF4-FFF2-40B4-BE49-F238E27FC236}">
                <a16:creationId xmlns:a16="http://schemas.microsoft.com/office/drawing/2014/main" id="{C0183793-6D9A-7B52-F707-93EF4E0B4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56" y="83820"/>
            <a:ext cx="3036609" cy="1706238"/>
          </a:xfrm>
          <a:prstGeom prst="rect">
            <a:avLst/>
          </a:prstGeom>
          <a:ln w="63500">
            <a:solidFill>
              <a:schemeClr val="bg1">
                <a:lumMod val="75000"/>
              </a:schemeClr>
            </a:solidFill>
          </a:ln>
        </p:spPr>
      </p:pic>
      <p:sp>
        <p:nvSpPr>
          <p:cNvPr id="11" name="Text Box 34">
            <a:extLst>
              <a:ext uri="{FF2B5EF4-FFF2-40B4-BE49-F238E27FC236}">
                <a16:creationId xmlns:a16="http://schemas.microsoft.com/office/drawing/2014/main" id="{758EE04E-AE8A-118A-23DB-7575ABCDE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6320" y="6581001"/>
            <a:ext cx="353568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cs-CZ" altLang="cs-CZ" sz="1200" dirty="0">
                <a:solidFill>
                  <a:schemeClr val="bg1"/>
                </a:solidFill>
              </a:rPr>
              <a:t>Tejero-Cicuéndez, Glob </a:t>
            </a:r>
            <a:r>
              <a:rPr lang="cs-CZ" altLang="cs-CZ" sz="1200" dirty="0" err="1">
                <a:solidFill>
                  <a:schemeClr val="bg1"/>
                </a:solidFill>
              </a:rPr>
              <a:t>Ecol</a:t>
            </a:r>
            <a:r>
              <a:rPr lang="cs-CZ" altLang="cs-CZ" sz="1200" dirty="0">
                <a:solidFill>
                  <a:schemeClr val="bg1"/>
                </a:solidFill>
              </a:rPr>
              <a:t> </a:t>
            </a:r>
            <a:r>
              <a:rPr lang="cs-CZ" altLang="cs-CZ" sz="1200" dirty="0" err="1">
                <a:solidFill>
                  <a:schemeClr val="bg1"/>
                </a:solidFill>
              </a:rPr>
              <a:t>Biogeo</a:t>
            </a:r>
            <a:r>
              <a:rPr lang="cs-CZ" altLang="cs-CZ" sz="1200" dirty="0">
                <a:solidFill>
                  <a:schemeClr val="bg1"/>
                </a:solidFill>
              </a:rPr>
              <a:t>, </a:t>
            </a:r>
            <a:r>
              <a:rPr lang="cs-CZ" altLang="cs-CZ" sz="1200" dirty="0" err="1">
                <a:solidFill>
                  <a:schemeClr val="bg1"/>
                </a:solidFill>
              </a:rPr>
              <a:t>submitted</a:t>
            </a:r>
            <a:endParaRPr lang="cs-CZ" altLang="cs-CZ" sz="1200" dirty="0">
              <a:solidFill>
                <a:schemeClr val="bg1"/>
              </a:solidFill>
            </a:endParaRPr>
          </a:p>
        </p:txBody>
      </p:sp>
      <p:grpSp>
        <p:nvGrpSpPr>
          <p:cNvPr id="6" name="Skupina 5">
            <a:extLst>
              <a:ext uri="{FF2B5EF4-FFF2-40B4-BE49-F238E27FC236}">
                <a16:creationId xmlns:a16="http://schemas.microsoft.com/office/drawing/2014/main" id="{6489E991-B2D5-FAEC-ED5A-A857EB3E3083}"/>
              </a:ext>
            </a:extLst>
          </p:cNvPr>
          <p:cNvGrpSpPr/>
          <p:nvPr/>
        </p:nvGrpSpPr>
        <p:grpSpPr>
          <a:xfrm>
            <a:off x="8867500" y="653141"/>
            <a:ext cx="3257465" cy="5135554"/>
            <a:chOff x="8867500" y="653141"/>
            <a:chExt cx="3257465" cy="5135554"/>
          </a:xfrm>
        </p:grpSpPr>
        <p:pic>
          <p:nvPicPr>
            <p:cNvPr id="3" name="Obrázek 2">
              <a:extLst>
                <a:ext uri="{FF2B5EF4-FFF2-40B4-BE49-F238E27FC236}">
                  <a16:creationId xmlns:a16="http://schemas.microsoft.com/office/drawing/2014/main" id="{820269C2-A4A4-AF91-9D55-91573C6E8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67500" y="653141"/>
              <a:ext cx="3231140" cy="2439007"/>
            </a:xfrm>
            <a:prstGeom prst="rect">
              <a:avLst/>
            </a:prstGeom>
          </p:spPr>
        </p:pic>
        <p:pic>
          <p:nvPicPr>
            <p:cNvPr id="5" name="Obrázek 4">
              <a:extLst>
                <a:ext uri="{FF2B5EF4-FFF2-40B4-BE49-F238E27FC236}">
                  <a16:creationId xmlns:a16="http://schemas.microsoft.com/office/drawing/2014/main" id="{FBB8A38C-E30D-9E07-69AF-EAAB6E29A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67500" y="3349688"/>
              <a:ext cx="3257465" cy="2439007"/>
            </a:xfrm>
            <a:prstGeom prst="rect">
              <a:avLst/>
            </a:prstGeom>
          </p:spPr>
        </p:pic>
      </p:grpSp>
      <p:grpSp>
        <p:nvGrpSpPr>
          <p:cNvPr id="15" name="Skupina 14">
            <a:extLst>
              <a:ext uri="{FF2B5EF4-FFF2-40B4-BE49-F238E27FC236}">
                <a16:creationId xmlns:a16="http://schemas.microsoft.com/office/drawing/2014/main" id="{B336C7FD-C7F8-657F-44B2-7013182193ED}"/>
              </a:ext>
            </a:extLst>
          </p:cNvPr>
          <p:cNvGrpSpPr/>
          <p:nvPr/>
        </p:nvGrpSpPr>
        <p:grpSpPr>
          <a:xfrm>
            <a:off x="451649" y="2617881"/>
            <a:ext cx="2400456" cy="3963120"/>
            <a:chOff x="451649" y="2617881"/>
            <a:chExt cx="2400456" cy="3963120"/>
          </a:xfrm>
        </p:grpSpPr>
        <p:pic>
          <p:nvPicPr>
            <p:cNvPr id="7" name="Obrázek 6">
              <a:extLst>
                <a:ext uri="{FF2B5EF4-FFF2-40B4-BE49-F238E27FC236}">
                  <a16:creationId xmlns:a16="http://schemas.microsoft.com/office/drawing/2014/main" id="{9CD08C77-5391-6791-4E66-AB9EE3A489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1"/>
            <a:stretch/>
          </p:blipFill>
          <p:spPr>
            <a:xfrm>
              <a:off x="550506" y="2617881"/>
              <a:ext cx="2258300" cy="3686121"/>
            </a:xfrm>
            <a:prstGeom prst="rect">
              <a:avLst/>
            </a:prstGeom>
          </p:spPr>
        </p:pic>
        <p:sp>
          <p:nvSpPr>
            <p:cNvPr id="12" name="Text Box 34">
              <a:extLst>
                <a:ext uri="{FF2B5EF4-FFF2-40B4-BE49-F238E27FC236}">
                  <a16:creationId xmlns:a16="http://schemas.microsoft.com/office/drawing/2014/main" id="{ABFD5FF3-CBE2-7A20-6756-855403EA65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649" y="6304002"/>
              <a:ext cx="2400456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>
                <a:spcBef>
                  <a:spcPct val="50000"/>
                </a:spcBef>
              </a:pPr>
              <a:r>
                <a:rPr lang="cs-CZ" altLang="cs-CZ" sz="1200" dirty="0" err="1">
                  <a:solidFill>
                    <a:schemeClr val="bg1"/>
                  </a:solidFill>
                </a:rPr>
                <a:t>McGuire</a:t>
              </a:r>
              <a:r>
                <a:rPr lang="cs-CZ" altLang="cs-CZ" sz="1200" dirty="0">
                  <a:solidFill>
                    <a:schemeClr val="bg1"/>
                  </a:solidFill>
                </a:rPr>
                <a:t> et al. 2014, </a:t>
              </a:r>
              <a:r>
                <a:rPr lang="cs-CZ" altLang="cs-CZ" sz="1200" dirty="0" err="1">
                  <a:solidFill>
                    <a:schemeClr val="bg1"/>
                  </a:solidFill>
                </a:rPr>
                <a:t>Curr</a:t>
              </a:r>
              <a:r>
                <a:rPr lang="cs-CZ" altLang="cs-CZ" sz="1200" dirty="0">
                  <a:solidFill>
                    <a:schemeClr val="bg1"/>
                  </a:solidFill>
                </a:rPr>
                <a:t> </a:t>
              </a:r>
              <a:r>
                <a:rPr lang="cs-CZ" altLang="cs-CZ" sz="1200" dirty="0" err="1">
                  <a:solidFill>
                    <a:schemeClr val="bg1"/>
                  </a:solidFill>
                </a:rPr>
                <a:t>Biol</a:t>
              </a:r>
              <a:endParaRPr lang="cs-CZ" altLang="cs-CZ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Skupina 15">
            <a:extLst>
              <a:ext uri="{FF2B5EF4-FFF2-40B4-BE49-F238E27FC236}">
                <a16:creationId xmlns:a16="http://schemas.microsoft.com/office/drawing/2014/main" id="{C18A5590-C6CD-67CF-A7C7-B3EEEB0475CC}"/>
              </a:ext>
            </a:extLst>
          </p:cNvPr>
          <p:cNvGrpSpPr/>
          <p:nvPr/>
        </p:nvGrpSpPr>
        <p:grpSpPr>
          <a:xfrm>
            <a:off x="3352165" y="83821"/>
            <a:ext cx="5448300" cy="1783080"/>
            <a:chOff x="3352165" y="83821"/>
            <a:chExt cx="5448300" cy="1776783"/>
          </a:xfrm>
        </p:grpSpPr>
        <p:sp>
          <p:nvSpPr>
            <p:cNvPr id="17" name="Obdélník: se zakulacenými rohy 16">
              <a:extLst>
                <a:ext uri="{FF2B5EF4-FFF2-40B4-BE49-F238E27FC236}">
                  <a16:creationId xmlns:a16="http://schemas.microsoft.com/office/drawing/2014/main" id="{B9F76F12-DF14-67D1-519E-E24A7DE7FCFC}"/>
                </a:ext>
              </a:extLst>
            </p:cNvPr>
            <p:cNvSpPr/>
            <p:nvPr/>
          </p:nvSpPr>
          <p:spPr>
            <a:xfrm>
              <a:off x="3352165" y="83821"/>
              <a:ext cx="5448300" cy="177678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pic>
          <p:nvPicPr>
            <p:cNvPr id="18" name="Obrázek 17">
              <a:extLst>
                <a:ext uri="{FF2B5EF4-FFF2-40B4-BE49-F238E27FC236}">
                  <a16:creationId xmlns:a16="http://schemas.microsoft.com/office/drawing/2014/main" id="{D2FD1F52-E001-A553-4FC4-60EC45F0B8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30"/>
            <a:stretch/>
          </p:blipFill>
          <p:spPr>
            <a:xfrm>
              <a:off x="3852225" y="251460"/>
              <a:ext cx="4448180" cy="1609144"/>
            </a:xfrm>
            <a:prstGeom prst="rect">
              <a:avLst/>
            </a:prstGeom>
          </p:spPr>
        </p:pic>
      </p:grp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B2BE93DE-E978-40C9-B267-459221F2E1EE}"/>
              </a:ext>
            </a:extLst>
          </p:cNvPr>
          <p:cNvGrpSpPr/>
          <p:nvPr/>
        </p:nvGrpSpPr>
        <p:grpSpPr>
          <a:xfrm>
            <a:off x="3352165" y="83820"/>
            <a:ext cx="5448300" cy="6774180"/>
            <a:chOff x="3352165" y="83820"/>
            <a:chExt cx="5448300" cy="6774180"/>
          </a:xfrm>
        </p:grpSpPr>
        <p:sp>
          <p:nvSpPr>
            <p:cNvPr id="20" name="Obdélník: se zakulacenými rohy 19">
              <a:extLst>
                <a:ext uri="{FF2B5EF4-FFF2-40B4-BE49-F238E27FC236}">
                  <a16:creationId xmlns:a16="http://schemas.microsoft.com/office/drawing/2014/main" id="{0E15F708-E6A8-E439-96DF-33402E8C545E}"/>
                </a:ext>
              </a:extLst>
            </p:cNvPr>
            <p:cNvSpPr/>
            <p:nvPr/>
          </p:nvSpPr>
          <p:spPr>
            <a:xfrm>
              <a:off x="3352165" y="83820"/>
              <a:ext cx="5448300" cy="677418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pic>
          <p:nvPicPr>
            <p:cNvPr id="21" name="Obrázek 20">
              <a:extLst>
                <a:ext uri="{FF2B5EF4-FFF2-40B4-BE49-F238E27FC236}">
                  <a16:creationId xmlns:a16="http://schemas.microsoft.com/office/drawing/2014/main" id="{077FCC9E-F9A2-68F3-819E-DD2DEBC1B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2225" y="251460"/>
              <a:ext cx="4448180" cy="65227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Skupina 8">
            <a:extLst>
              <a:ext uri="{FF2B5EF4-FFF2-40B4-BE49-F238E27FC236}">
                <a16:creationId xmlns:a16="http://schemas.microsoft.com/office/drawing/2014/main" id="{4BE046EE-5D1B-E522-3FAB-9BF25E6DC87F}"/>
              </a:ext>
            </a:extLst>
          </p:cNvPr>
          <p:cNvGrpSpPr/>
          <p:nvPr/>
        </p:nvGrpSpPr>
        <p:grpSpPr>
          <a:xfrm>
            <a:off x="3483609" y="1922311"/>
            <a:ext cx="5304156" cy="4851868"/>
            <a:chOff x="2724539" y="597158"/>
            <a:chExt cx="7436498" cy="6260841"/>
          </a:xfrm>
        </p:grpSpPr>
        <p:sp>
          <p:nvSpPr>
            <p:cNvPr id="7" name="Obdélník: se zakulacenými rohy 6">
              <a:extLst>
                <a:ext uri="{FF2B5EF4-FFF2-40B4-BE49-F238E27FC236}">
                  <a16:creationId xmlns:a16="http://schemas.microsoft.com/office/drawing/2014/main" id="{9D8DE309-E175-52FA-8EFA-43BD026F4F1B}"/>
                </a:ext>
              </a:extLst>
            </p:cNvPr>
            <p:cNvSpPr/>
            <p:nvPr/>
          </p:nvSpPr>
          <p:spPr>
            <a:xfrm>
              <a:off x="2724539" y="597158"/>
              <a:ext cx="7436498" cy="6260841"/>
            </a:xfrm>
            <a:prstGeom prst="roundRect">
              <a:avLst/>
            </a:prstGeom>
            <a:solidFill>
              <a:schemeClr val="bg1"/>
            </a:solidFill>
            <a:ln w="635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EDA2E4BF-4E32-B301-3522-A4C9C7444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2381" y="984372"/>
              <a:ext cx="6400813" cy="5486411"/>
            </a:xfrm>
            <a:prstGeom prst="rect">
              <a:avLst/>
            </a:prstGeom>
          </p:spPr>
        </p:pic>
      </p:grpSp>
      <p:grpSp>
        <p:nvGrpSpPr>
          <p:cNvPr id="14" name="Skupina 13">
            <a:extLst>
              <a:ext uri="{FF2B5EF4-FFF2-40B4-BE49-F238E27FC236}">
                <a16:creationId xmlns:a16="http://schemas.microsoft.com/office/drawing/2014/main" id="{464952DE-84D3-6487-295B-C90ED99EFD23}"/>
              </a:ext>
            </a:extLst>
          </p:cNvPr>
          <p:cNvGrpSpPr/>
          <p:nvPr/>
        </p:nvGrpSpPr>
        <p:grpSpPr>
          <a:xfrm>
            <a:off x="451649" y="2617881"/>
            <a:ext cx="2400456" cy="3963120"/>
            <a:chOff x="35150" y="0"/>
            <a:chExt cx="2400456" cy="3963120"/>
          </a:xfrm>
        </p:grpSpPr>
        <p:pic>
          <p:nvPicPr>
            <p:cNvPr id="15" name="Obrázek 14">
              <a:extLst>
                <a:ext uri="{FF2B5EF4-FFF2-40B4-BE49-F238E27FC236}">
                  <a16:creationId xmlns:a16="http://schemas.microsoft.com/office/drawing/2014/main" id="{2F1FC8E2-135B-7FC4-B526-8BFEF6737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49" y="0"/>
              <a:ext cx="2313858" cy="3686121"/>
            </a:xfrm>
            <a:prstGeom prst="rect">
              <a:avLst/>
            </a:prstGeom>
          </p:spPr>
        </p:pic>
        <p:sp>
          <p:nvSpPr>
            <p:cNvPr id="16" name="Text Box 34">
              <a:extLst>
                <a:ext uri="{FF2B5EF4-FFF2-40B4-BE49-F238E27FC236}">
                  <a16:creationId xmlns:a16="http://schemas.microsoft.com/office/drawing/2014/main" id="{EDA603B2-79D4-8559-BD25-D7DCEA84AE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50" y="3686121"/>
              <a:ext cx="2400456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>
                <a:spcBef>
                  <a:spcPct val="50000"/>
                </a:spcBef>
              </a:pPr>
              <a:r>
                <a:rPr lang="cs-CZ" altLang="cs-CZ" sz="1200" dirty="0" err="1">
                  <a:solidFill>
                    <a:schemeClr val="bg1"/>
                  </a:solidFill>
                </a:rPr>
                <a:t>McGuire</a:t>
              </a:r>
              <a:r>
                <a:rPr lang="cs-CZ" altLang="cs-CZ" sz="1200" dirty="0">
                  <a:solidFill>
                    <a:schemeClr val="bg1"/>
                  </a:solidFill>
                </a:rPr>
                <a:t> et al. 2014, </a:t>
              </a:r>
              <a:r>
                <a:rPr lang="cs-CZ" altLang="cs-CZ" sz="1200" dirty="0" err="1">
                  <a:solidFill>
                    <a:schemeClr val="bg1"/>
                  </a:solidFill>
                </a:rPr>
                <a:t>Curr</a:t>
              </a:r>
              <a:r>
                <a:rPr lang="cs-CZ" altLang="cs-CZ" sz="1200" dirty="0">
                  <a:solidFill>
                    <a:schemeClr val="bg1"/>
                  </a:solidFill>
                </a:rPr>
                <a:t> </a:t>
              </a:r>
              <a:r>
                <a:rPr lang="cs-CZ" altLang="cs-CZ" sz="1200" dirty="0" err="1">
                  <a:solidFill>
                    <a:schemeClr val="bg1"/>
                  </a:solidFill>
                </a:rPr>
                <a:t>Biol</a:t>
              </a:r>
              <a:endParaRPr lang="cs-CZ" altLang="cs-CZ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7" name="Obrázek 16">
            <a:extLst>
              <a:ext uri="{FF2B5EF4-FFF2-40B4-BE49-F238E27FC236}">
                <a16:creationId xmlns:a16="http://schemas.microsoft.com/office/drawing/2014/main" id="{B3E3DB27-BE10-ECFA-3009-EA5B2A3C5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756" y="83820"/>
            <a:ext cx="3036609" cy="1706238"/>
          </a:xfrm>
          <a:prstGeom prst="rect">
            <a:avLst/>
          </a:prstGeom>
          <a:ln w="63500">
            <a:solidFill>
              <a:schemeClr val="bg1">
                <a:lumMod val="75000"/>
              </a:schemeClr>
            </a:solidFill>
          </a:ln>
        </p:spPr>
      </p:pic>
      <p:grpSp>
        <p:nvGrpSpPr>
          <p:cNvPr id="18" name="Skupina 17">
            <a:extLst>
              <a:ext uri="{FF2B5EF4-FFF2-40B4-BE49-F238E27FC236}">
                <a16:creationId xmlns:a16="http://schemas.microsoft.com/office/drawing/2014/main" id="{9CCF0B33-98E0-B636-A06D-DD45ED5B1C8E}"/>
              </a:ext>
            </a:extLst>
          </p:cNvPr>
          <p:cNvGrpSpPr/>
          <p:nvPr/>
        </p:nvGrpSpPr>
        <p:grpSpPr>
          <a:xfrm>
            <a:off x="3352165" y="83821"/>
            <a:ext cx="5448300" cy="1783080"/>
            <a:chOff x="3352165" y="83821"/>
            <a:chExt cx="5448300" cy="1776783"/>
          </a:xfrm>
        </p:grpSpPr>
        <p:sp>
          <p:nvSpPr>
            <p:cNvPr id="19" name="Obdélník: se zakulacenými rohy 18">
              <a:extLst>
                <a:ext uri="{FF2B5EF4-FFF2-40B4-BE49-F238E27FC236}">
                  <a16:creationId xmlns:a16="http://schemas.microsoft.com/office/drawing/2014/main" id="{5FED8C32-620C-A4DF-3EE9-35AB3071C1E0}"/>
                </a:ext>
              </a:extLst>
            </p:cNvPr>
            <p:cNvSpPr/>
            <p:nvPr/>
          </p:nvSpPr>
          <p:spPr>
            <a:xfrm>
              <a:off x="3352165" y="83821"/>
              <a:ext cx="5448300" cy="177678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pic>
          <p:nvPicPr>
            <p:cNvPr id="20" name="Obrázek 19">
              <a:extLst>
                <a:ext uri="{FF2B5EF4-FFF2-40B4-BE49-F238E27FC236}">
                  <a16:creationId xmlns:a16="http://schemas.microsoft.com/office/drawing/2014/main" id="{05A0F8D5-C475-EB9A-64AA-42A3124E0C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30"/>
            <a:stretch/>
          </p:blipFill>
          <p:spPr>
            <a:xfrm>
              <a:off x="3852225" y="251460"/>
              <a:ext cx="4448180" cy="1609144"/>
            </a:xfrm>
            <a:prstGeom prst="rect">
              <a:avLst/>
            </a:prstGeom>
          </p:spPr>
        </p:pic>
      </p:grpSp>
      <p:pic>
        <p:nvPicPr>
          <p:cNvPr id="22" name="Obrázek 21">
            <a:extLst>
              <a:ext uri="{FF2B5EF4-FFF2-40B4-BE49-F238E27FC236}">
                <a16:creationId xmlns:a16="http://schemas.microsoft.com/office/drawing/2014/main" id="{44474531-78FA-06EB-C14E-C504FF7032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126" y="2222384"/>
            <a:ext cx="3241513" cy="3065791"/>
          </a:xfrm>
          <a:prstGeom prst="rect">
            <a:avLst/>
          </a:prstGeom>
        </p:spPr>
      </p:pic>
      <p:sp>
        <p:nvSpPr>
          <p:cNvPr id="23" name="Text Box 34">
            <a:extLst>
              <a:ext uri="{FF2B5EF4-FFF2-40B4-BE49-F238E27FC236}">
                <a16:creationId xmlns:a16="http://schemas.microsoft.com/office/drawing/2014/main" id="{29EA415D-4EC5-F49A-DB8A-5605531554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6320" y="6581001"/>
            <a:ext cx="353568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cs-CZ" altLang="cs-CZ" sz="1200" dirty="0">
                <a:solidFill>
                  <a:schemeClr val="bg1"/>
                </a:solidFill>
              </a:rPr>
              <a:t>Tejero-Cicuéndez, Glob </a:t>
            </a:r>
            <a:r>
              <a:rPr lang="cs-CZ" altLang="cs-CZ" sz="1200" dirty="0" err="1">
                <a:solidFill>
                  <a:schemeClr val="bg1"/>
                </a:solidFill>
              </a:rPr>
              <a:t>Ecol</a:t>
            </a:r>
            <a:r>
              <a:rPr lang="cs-CZ" altLang="cs-CZ" sz="1200" dirty="0">
                <a:solidFill>
                  <a:schemeClr val="bg1"/>
                </a:solidFill>
              </a:rPr>
              <a:t> </a:t>
            </a:r>
            <a:r>
              <a:rPr lang="cs-CZ" altLang="cs-CZ" sz="1200" dirty="0" err="1">
                <a:solidFill>
                  <a:schemeClr val="bg1"/>
                </a:solidFill>
              </a:rPr>
              <a:t>Biogeo</a:t>
            </a:r>
            <a:r>
              <a:rPr lang="cs-CZ" altLang="cs-CZ" sz="1200" dirty="0">
                <a:solidFill>
                  <a:schemeClr val="bg1"/>
                </a:solidFill>
              </a:rPr>
              <a:t>, </a:t>
            </a:r>
            <a:r>
              <a:rPr lang="cs-CZ" altLang="cs-CZ" sz="1200" dirty="0" err="1">
                <a:solidFill>
                  <a:schemeClr val="bg1"/>
                </a:solidFill>
              </a:rPr>
              <a:t>submitted</a:t>
            </a:r>
            <a:endParaRPr lang="cs-CZ" altLang="cs-CZ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>
            <a:extLst>
              <a:ext uri="{FF2B5EF4-FFF2-40B4-BE49-F238E27FC236}">
                <a16:creationId xmlns:a16="http://schemas.microsoft.com/office/drawing/2014/main" id="{284F146C-61A8-2056-5A3C-56BC19C71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56" y="83820"/>
            <a:ext cx="3036609" cy="1706238"/>
          </a:xfrm>
          <a:prstGeom prst="rect">
            <a:avLst/>
          </a:prstGeom>
          <a:ln w="63500">
            <a:solidFill>
              <a:schemeClr val="bg1">
                <a:lumMod val="75000"/>
              </a:schemeClr>
            </a:solidFill>
          </a:ln>
        </p:spPr>
      </p:pic>
      <p:sp>
        <p:nvSpPr>
          <p:cNvPr id="3" name="Text Box 34">
            <a:extLst>
              <a:ext uri="{FF2B5EF4-FFF2-40B4-BE49-F238E27FC236}">
                <a16:creationId xmlns:a16="http://schemas.microsoft.com/office/drawing/2014/main" id="{CD5FE8D8-496E-BC7F-23C7-98A3122673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6320" y="6581001"/>
            <a:ext cx="353568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cs-CZ" altLang="cs-CZ" sz="1200" dirty="0">
                <a:solidFill>
                  <a:schemeClr val="bg1"/>
                </a:solidFill>
              </a:rPr>
              <a:t>Tejero-Cicuéndez, Glob </a:t>
            </a:r>
            <a:r>
              <a:rPr lang="cs-CZ" altLang="cs-CZ" sz="1200" dirty="0" err="1">
                <a:solidFill>
                  <a:schemeClr val="bg1"/>
                </a:solidFill>
              </a:rPr>
              <a:t>Ecol</a:t>
            </a:r>
            <a:r>
              <a:rPr lang="cs-CZ" altLang="cs-CZ" sz="1200" dirty="0">
                <a:solidFill>
                  <a:schemeClr val="bg1"/>
                </a:solidFill>
              </a:rPr>
              <a:t> </a:t>
            </a:r>
            <a:r>
              <a:rPr lang="cs-CZ" altLang="cs-CZ" sz="1200" dirty="0" err="1">
                <a:solidFill>
                  <a:schemeClr val="bg1"/>
                </a:solidFill>
              </a:rPr>
              <a:t>Biogeo</a:t>
            </a:r>
            <a:r>
              <a:rPr lang="cs-CZ" altLang="cs-CZ" sz="1200" dirty="0">
                <a:solidFill>
                  <a:schemeClr val="bg1"/>
                </a:solidFill>
              </a:rPr>
              <a:t>, </a:t>
            </a:r>
            <a:r>
              <a:rPr lang="cs-CZ" altLang="cs-CZ" sz="1200" dirty="0" err="1">
                <a:solidFill>
                  <a:schemeClr val="bg1"/>
                </a:solidFill>
              </a:rPr>
              <a:t>submitted</a:t>
            </a:r>
            <a:endParaRPr lang="cs-CZ" altLang="cs-CZ" sz="1200" dirty="0">
              <a:solidFill>
                <a:schemeClr val="bg1"/>
              </a:solidFill>
            </a:endParaRPr>
          </a:p>
        </p:txBody>
      </p:sp>
      <p:sp>
        <p:nvSpPr>
          <p:cNvPr id="6" name="Obdélník: se zakulacenými rohy 5">
            <a:extLst>
              <a:ext uri="{FF2B5EF4-FFF2-40B4-BE49-F238E27FC236}">
                <a16:creationId xmlns:a16="http://schemas.microsoft.com/office/drawing/2014/main" id="{425AEE77-7B50-79A8-8607-3A5EA4300885}"/>
              </a:ext>
            </a:extLst>
          </p:cNvPr>
          <p:cNvSpPr/>
          <p:nvPr/>
        </p:nvSpPr>
        <p:spPr>
          <a:xfrm>
            <a:off x="3483609" y="1922311"/>
            <a:ext cx="5304156" cy="4851868"/>
          </a:xfrm>
          <a:prstGeom prst="roundRect">
            <a:avLst/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EB2B0CBF-2155-D4EF-2D07-53F2D5941B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578" y="2284661"/>
            <a:ext cx="4656843" cy="4127168"/>
          </a:xfrm>
          <a:prstGeom prst="rect">
            <a:avLst/>
          </a:prstGeom>
        </p:spPr>
      </p:pic>
      <p:sp>
        <p:nvSpPr>
          <p:cNvPr id="9" name="Obdélník: se zakulacenými rohy 8">
            <a:extLst>
              <a:ext uri="{FF2B5EF4-FFF2-40B4-BE49-F238E27FC236}">
                <a16:creationId xmlns:a16="http://schemas.microsoft.com/office/drawing/2014/main" id="{BB67E317-C037-EE46-374A-71CE751166E6}"/>
              </a:ext>
            </a:extLst>
          </p:cNvPr>
          <p:cNvSpPr/>
          <p:nvPr/>
        </p:nvSpPr>
        <p:spPr>
          <a:xfrm>
            <a:off x="3352165" y="83821"/>
            <a:ext cx="5448300" cy="178308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8E117D9A-B1C0-CB42-3220-7A3E9A3CE9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330"/>
          <a:stretch/>
        </p:blipFill>
        <p:spPr>
          <a:xfrm>
            <a:off x="3852225" y="252054"/>
            <a:ext cx="4448180" cy="161484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87D217-518A-91FA-1401-34295E964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kupina 1">
            <a:extLst>
              <a:ext uri="{FF2B5EF4-FFF2-40B4-BE49-F238E27FC236}">
                <a16:creationId xmlns:a16="http://schemas.microsoft.com/office/drawing/2014/main" id="{EA24720D-E3D8-31FD-CDB4-040AD1B74FEF}"/>
              </a:ext>
            </a:extLst>
          </p:cNvPr>
          <p:cNvGrpSpPr/>
          <p:nvPr/>
        </p:nvGrpSpPr>
        <p:grpSpPr>
          <a:xfrm>
            <a:off x="7123357" y="802243"/>
            <a:ext cx="4609465" cy="5705475"/>
            <a:chOff x="3352165" y="83820"/>
            <a:chExt cx="5448300" cy="6774180"/>
          </a:xfrm>
        </p:grpSpPr>
        <p:sp>
          <p:nvSpPr>
            <p:cNvPr id="3" name="Obdélník: se zakulacenými rohy 2">
              <a:extLst>
                <a:ext uri="{FF2B5EF4-FFF2-40B4-BE49-F238E27FC236}">
                  <a16:creationId xmlns:a16="http://schemas.microsoft.com/office/drawing/2014/main" id="{CACE4DCE-74AB-354D-B7B7-461D2C4B0E49}"/>
                </a:ext>
              </a:extLst>
            </p:cNvPr>
            <p:cNvSpPr/>
            <p:nvPr/>
          </p:nvSpPr>
          <p:spPr>
            <a:xfrm>
              <a:off x="3352165" y="83820"/>
              <a:ext cx="5448300" cy="677418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pic>
          <p:nvPicPr>
            <p:cNvPr id="4" name="Obrázek 3">
              <a:extLst>
                <a:ext uri="{FF2B5EF4-FFF2-40B4-BE49-F238E27FC236}">
                  <a16:creationId xmlns:a16="http://schemas.microsoft.com/office/drawing/2014/main" id="{3EFE343A-1802-F6BC-584B-57ECA6E14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2225" y="251460"/>
              <a:ext cx="4448180" cy="6522720"/>
            </a:xfrm>
            <a:prstGeom prst="rect">
              <a:avLst/>
            </a:prstGeom>
          </p:spPr>
        </p:pic>
      </p:grpSp>
      <p:sp>
        <p:nvSpPr>
          <p:cNvPr id="5" name="Text Box 2">
            <a:extLst>
              <a:ext uri="{FF2B5EF4-FFF2-40B4-BE49-F238E27FC236}">
                <a16:creationId xmlns:a16="http://schemas.microsoft.com/office/drawing/2014/main" id="{FABE66E4-7FE4-DA64-6821-D26DE36A09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217468"/>
            <a:ext cx="121920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cs-CZ" altLang="cs-CZ" sz="3200" b="1" dirty="0" err="1">
                <a:solidFill>
                  <a:schemeClr val="bg1"/>
                </a:solidFill>
              </a:rPr>
              <a:t>Take</a:t>
            </a:r>
            <a:r>
              <a:rPr lang="cs-CZ" altLang="cs-CZ" sz="3200" b="1" dirty="0">
                <a:solidFill>
                  <a:schemeClr val="bg1"/>
                </a:solidFill>
              </a:rPr>
              <a:t> </a:t>
            </a:r>
            <a:r>
              <a:rPr lang="cs-CZ" altLang="cs-CZ" sz="3200" b="1" dirty="0" err="1">
                <a:solidFill>
                  <a:schemeClr val="bg1"/>
                </a:solidFill>
              </a:rPr>
              <a:t>home</a:t>
            </a:r>
            <a:r>
              <a:rPr lang="cs-CZ" altLang="cs-CZ" sz="3200" b="1" dirty="0">
                <a:solidFill>
                  <a:schemeClr val="bg1"/>
                </a:solidFill>
              </a:rPr>
              <a:t> </a:t>
            </a:r>
            <a:r>
              <a:rPr lang="cs-CZ" altLang="cs-CZ" sz="3200" b="1" dirty="0" err="1">
                <a:solidFill>
                  <a:schemeClr val="bg1"/>
                </a:solidFill>
              </a:rPr>
              <a:t>messages</a:t>
            </a:r>
            <a:endParaRPr lang="cs-CZ" altLang="cs-CZ" sz="3200" b="1" dirty="0">
              <a:solidFill>
                <a:schemeClr val="bg1"/>
              </a:solidFill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79F79F96-4996-F46D-9F62-A619C64EFD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38934"/>
            <a:ext cx="7123357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 err="1">
                <a:solidFill>
                  <a:schemeClr val="bg1"/>
                </a:solidFill>
              </a:rPr>
              <a:t>Different</a:t>
            </a:r>
            <a:r>
              <a:rPr lang="cs-CZ" sz="2800" dirty="0">
                <a:solidFill>
                  <a:schemeClr val="bg1"/>
                </a:solidFill>
              </a:rPr>
              <a:t> </a:t>
            </a:r>
            <a:r>
              <a:rPr lang="cs-CZ" sz="2800" dirty="0" err="1">
                <a:solidFill>
                  <a:schemeClr val="bg1"/>
                </a:solidFill>
              </a:rPr>
              <a:t>distribution</a:t>
            </a:r>
            <a:r>
              <a:rPr lang="cs-CZ" sz="2800" dirty="0">
                <a:solidFill>
                  <a:schemeClr val="bg1"/>
                </a:solidFill>
              </a:rPr>
              <a:t> </a:t>
            </a:r>
            <a:r>
              <a:rPr lang="cs-CZ" sz="2800" dirty="0" err="1">
                <a:solidFill>
                  <a:schemeClr val="bg1"/>
                </a:solidFill>
              </a:rPr>
              <a:t>of</a:t>
            </a:r>
            <a:r>
              <a:rPr lang="cs-CZ" sz="2800" dirty="0">
                <a:solidFill>
                  <a:schemeClr val="bg1"/>
                </a:solidFill>
              </a:rPr>
              <a:t> </a:t>
            </a:r>
            <a:r>
              <a:rPr lang="cs-CZ" sz="2800" dirty="0" err="1">
                <a:solidFill>
                  <a:srgbClr val="3333CC"/>
                </a:solidFill>
              </a:rPr>
              <a:t>cradles</a:t>
            </a:r>
            <a:r>
              <a:rPr lang="cs-CZ" sz="2800" dirty="0">
                <a:solidFill>
                  <a:schemeClr val="bg1"/>
                </a:solidFill>
              </a:rPr>
              <a:t> and </a:t>
            </a:r>
            <a:r>
              <a:rPr lang="cs-CZ" sz="2800" dirty="0" err="1">
                <a:solidFill>
                  <a:srgbClr val="FF0000"/>
                </a:solidFill>
              </a:rPr>
              <a:t>museums</a:t>
            </a:r>
            <a:r>
              <a:rPr lang="cs-CZ" sz="2800" dirty="0">
                <a:solidFill>
                  <a:schemeClr val="bg1"/>
                </a:solidFill>
              </a:rPr>
              <a:t> </a:t>
            </a:r>
            <a:r>
              <a:rPr lang="cs-CZ" sz="2800" dirty="0" err="1">
                <a:solidFill>
                  <a:schemeClr val="bg1"/>
                </a:solidFill>
              </a:rPr>
              <a:t>across</a:t>
            </a:r>
            <a:r>
              <a:rPr lang="cs-CZ" sz="2800" dirty="0">
                <a:solidFill>
                  <a:schemeClr val="bg1"/>
                </a:solidFill>
              </a:rPr>
              <a:t> </a:t>
            </a:r>
            <a:r>
              <a:rPr lang="cs-CZ" sz="2800" dirty="0" err="1">
                <a:solidFill>
                  <a:schemeClr val="bg1"/>
                </a:solidFill>
              </a:rPr>
              <a:t>vertebrate</a:t>
            </a:r>
            <a:r>
              <a:rPr lang="cs-CZ" sz="2800" dirty="0">
                <a:solidFill>
                  <a:schemeClr val="bg1"/>
                </a:solidFill>
              </a:rPr>
              <a:t> </a:t>
            </a:r>
            <a:r>
              <a:rPr lang="cs-CZ" sz="2800" dirty="0" err="1">
                <a:solidFill>
                  <a:schemeClr val="bg1"/>
                </a:solidFill>
              </a:rPr>
              <a:t>clades</a:t>
            </a:r>
            <a:endParaRPr lang="cs-CZ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cs-CZ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872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77358D-0D92-6961-7CF7-871709328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>
            <a:extLst>
              <a:ext uri="{FF2B5EF4-FFF2-40B4-BE49-F238E27FC236}">
                <a16:creationId xmlns:a16="http://schemas.microsoft.com/office/drawing/2014/main" id="{8FFBB01D-3BB0-FA1A-29DE-07857F145C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217468"/>
            <a:ext cx="121920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cs-CZ" altLang="cs-CZ" sz="3200" b="1" dirty="0" err="1">
                <a:solidFill>
                  <a:schemeClr val="bg1"/>
                </a:solidFill>
              </a:rPr>
              <a:t>Take</a:t>
            </a:r>
            <a:r>
              <a:rPr lang="cs-CZ" altLang="cs-CZ" sz="3200" b="1" dirty="0">
                <a:solidFill>
                  <a:schemeClr val="bg1"/>
                </a:solidFill>
              </a:rPr>
              <a:t> </a:t>
            </a:r>
            <a:r>
              <a:rPr lang="cs-CZ" altLang="cs-CZ" sz="3200" b="1" dirty="0" err="1">
                <a:solidFill>
                  <a:schemeClr val="bg1"/>
                </a:solidFill>
              </a:rPr>
              <a:t>home</a:t>
            </a:r>
            <a:r>
              <a:rPr lang="cs-CZ" altLang="cs-CZ" sz="3200" b="1" dirty="0">
                <a:solidFill>
                  <a:schemeClr val="bg1"/>
                </a:solidFill>
              </a:rPr>
              <a:t> </a:t>
            </a:r>
            <a:r>
              <a:rPr lang="cs-CZ" altLang="cs-CZ" sz="3200" b="1" dirty="0" err="1">
                <a:solidFill>
                  <a:schemeClr val="bg1"/>
                </a:solidFill>
              </a:rPr>
              <a:t>messages</a:t>
            </a:r>
            <a:endParaRPr lang="cs-CZ" altLang="cs-CZ" sz="3200" b="1" dirty="0">
              <a:solidFill>
                <a:schemeClr val="bg1"/>
              </a:solidFill>
            </a:endParaRPr>
          </a:p>
        </p:txBody>
      </p:sp>
      <p:grpSp>
        <p:nvGrpSpPr>
          <p:cNvPr id="6" name="Skupina 5">
            <a:extLst>
              <a:ext uri="{FF2B5EF4-FFF2-40B4-BE49-F238E27FC236}">
                <a16:creationId xmlns:a16="http://schemas.microsoft.com/office/drawing/2014/main" id="{36454034-1480-5BE4-EB8E-F8734AC9770C}"/>
              </a:ext>
            </a:extLst>
          </p:cNvPr>
          <p:cNvGrpSpPr/>
          <p:nvPr/>
        </p:nvGrpSpPr>
        <p:grpSpPr>
          <a:xfrm>
            <a:off x="6699683" y="1238934"/>
            <a:ext cx="5304156" cy="4851868"/>
            <a:chOff x="2724539" y="597158"/>
            <a:chExt cx="7436498" cy="6260841"/>
          </a:xfrm>
        </p:grpSpPr>
        <p:sp>
          <p:nvSpPr>
            <p:cNvPr id="7" name="Obdélník: se zakulacenými rohy 6">
              <a:extLst>
                <a:ext uri="{FF2B5EF4-FFF2-40B4-BE49-F238E27FC236}">
                  <a16:creationId xmlns:a16="http://schemas.microsoft.com/office/drawing/2014/main" id="{A2457AF2-CBEE-F671-96E1-EA9052A0A25B}"/>
                </a:ext>
              </a:extLst>
            </p:cNvPr>
            <p:cNvSpPr/>
            <p:nvPr/>
          </p:nvSpPr>
          <p:spPr>
            <a:xfrm>
              <a:off x="2724539" y="597158"/>
              <a:ext cx="7436498" cy="6260841"/>
            </a:xfrm>
            <a:prstGeom prst="roundRect">
              <a:avLst/>
            </a:prstGeom>
            <a:solidFill>
              <a:schemeClr val="bg1"/>
            </a:solidFill>
            <a:ln w="635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DC9F377-BA2C-FA14-8C52-6DFCD117D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2381" y="984372"/>
              <a:ext cx="6400813" cy="5486411"/>
            </a:xfrm>
            <a:prstGeom prst="rect">
              <a:avLst/>
            </a:prstGeom>
          </p:spPr>
        </p:pic>
      </p:grpSp>
      <p:sp>
        <p:nvSpPr>
          <p:cNvPr id="2" name="Text Box 2">
            <a:extLst>
              <a:ext uri="{FF2B5EF4-FFF2-40B4-BE49-F238E27FC236}">
                <a16:creationId xmlns:a16="http://schemas.microsoft.com/office/drawing/2014/main" id="{3F363D5C-99E9-5814-D748-6EBDB7BAB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38934"/>
            <a:ext cx="7123357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Different</a:t>
            </a:r>
            <a:r>
              <a:rPr lang="cs-CZ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cs-CZ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distribution</a:t>
            </a:r>
            <a:r>
              <a:rPr lang="cs-CZ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cs-CZ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of</a:t>
            </a:r>
            <a:r>
              <a:rPr lang="cs-CZ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cs-CZ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cradles</a:t>
            </a:r>
            <a:r>
              <a:rPr lang="cs-CZ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cs-CZ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museums</a:t>
            </a:r>
            <a:r>
              <a:rPr lang="cs-CZ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cs-CZ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across</a:t>
            </a:r>
            <a:r>
              <a:rPr lang="cs-CZ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cs-CZ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vertebrate</a:t>
            </a:r>
            <a:r>
              <a:rPr lang="cs-CZ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cs-CZ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clades</a:t>
            </a:r>
            <a:endParaRPr lang="cs-CZ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cs-CZ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cs-CZ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>
                <a:solidFill>
                  <a:schemeClr val="bg1"/>
                </a:solidFill>
              </a:rPr>
              <a:t>R</a:t>
            </a:r>
            <a:r>
              <a:rPr lang="en-US" sz="2800" dirty="0" err="1">
                <a:solidFill>
                  <a:schemeClr val="bg1"/>
                </a:solidFill>
              </a:rPr>
              <a:t>ecent</a:t>
            </a:r>
            <a:r>
              <a:rPr lang="en-US" sz="2800" dirty="0">
                <a:solidFill>
                  <a:schemeClr val="bg1"/>
                </a:solidFill>
              </a:rPr>
              <a:t> speciation events helped generate present-day global biogeographic patterns</a:t>
            </a:r>
            <a:endParaRPr lang="cs-CZ" altLang="cs-CZ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cs-CZ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140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EED1D1-A708-777B-8921-9BB2767AD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4D3AE52A-1C7A-1FB1-07A7-FA17493063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217468"/>
            <a:ext cx="121920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cs-CZ" altLang="cs-CZ" sz="3200" b="1" dirty="0" err="1">
                <a:solidFill>
                  <a:schemeClr val="bg1"/>
                </a:solidFill>
              </a:rPr>
              <a:t>Take</a:t>
            </a:r>
            <a:r>
              <a:rPr lang="cs-CZ" altLang="cs-CZ" sz="3200" b="1" dirty="0">
                <a:solidFill>
                  <a:schemeClr val="bg1"/>
                </a:solidFill>
              </a:rPr>
              <a:t> </a:t>
            </a:r>
            <a:r>
              <a:rPr lang="cs-CZ" altLang="cs-CZ" sz="3200" b="1" dirty="0" err="1">
                <a:solidFill>
                  <a:schemeClr val="bg1"/>
                </a:solidFill>
              </a:rPr>
              <a:t>home</a:t>
            </a:r>
            <a:r>
              <a:rPr lang="cs-CZ" altLang="cs-CZ" sz="3200" b="1" dirty="0">
                <a:solidFill>
                  <a:schemeClr val="bg1"/>
                </a:solidFill>
              </a:rPr>
              <a:t> </a:t>
            </a:r>
            <a:r>
              <a:rPr lang="cs-CZ" altLang="cs-CZ" sz="3200" b="1" dirty="0" err="1">
                <a:solidFill>
                  <a:schemeClr val="bg1"/>
                </a:solidFill>
              </a:rPr>
              <a:t>messages</a:t>
            </a:r>
            <a:endParaRPr lang="cs-CZ" altLang="cs-CZ" sz="3200" b="1" dirty="0">
              <a:solidFill>
                <a:schemeClr val="bg1"/>
              </a:solidFill>
            </a:endParaRPr>
          </a:p>
        </p:txBody>
      </p:sp>
      <p:sp>
        <p:nvSpPr>
          <p:cNvPr id="2" name="Text Box 2">
            <a:extLst>
              <a:ext uri="{FF2B5EF4-FFF2-40B4-BE49-F238E27FC236}">
                <a16:creationId xmlns:a16="http://schemas.microsoft.com/office/drawing/2014/main" id="{8099A261-744D-5270-4B8D-D6D1CE33F1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38934"/>
            <a:ext cx="7123357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Different</a:t>
            </a:r>
            <a:r>
              <a:rPr lang="cs-CZ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cs-CZ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distribution</a:t>
            </a:r>
            <a:r>
              <a:rPr lang="cs-CZ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cs-CZ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of</a:t>
            </a:r>
            <a:r>
              <a:rPr lang="cs-CZ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cs-CZ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cradles</a:t>
            </a:r>
            <a:r>
              <a:rPr lang="cs-CZ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cs-CZ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museums</a:t>
            </a:r>
            <a:r>
              <a:rPr lang="cs-CZ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cs-CZ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across</a:t>
            </a:r>
            <a:r>
              <a:rPr lang="cs-CZ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cs-CZ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vertebrate</a:t>
            </a:r>
            <a:r>
              <a:rPr lang="cs-CZ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cs-CZ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clades</a:t>
            </a:r>
            <a:endParaRPr lang="cs-CZ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cs-CZ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cs-CZ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ecent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speciation events helped generate present-day global biogeographic patterns</a:t>
            </a:r>
            <a:endParaRPr lang="cs-CZ" altLang="cs-CZ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cs-CZ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cs-CZ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>
                <a:solidFill>
                  <a:schemeClr val="bg1"/>
                </a:solidFill>
              </a:rPr>
              <a:t>L</a:t>
            </a:r>
            <a:r>
              <a:rPr lang="en-US" sz="2800" dirty="0">
                <a:solidFill>
                  <a:schemeClr val="bg1"/>
                </a:solidFill>
              </a:rPr>
              <a:t>ow to no effect </a:t>
            </a:r>
            <a:r>
              <a:rPr lang="cs-CZ" sz="2800" dirty="0" err="1">
                <a:solidFill>
                  <a:schemeClr val="bg1"/>
                </a:solidFill>
              </a:rPr>
              <a:t>of</a:t>
            </a:r>
            <a:r>
              <a:rPr lang="cs-CZ" sz="2800" dirty="0">
                <a:solidFill>
                  <a:schemeClr val="bg1"/>
                </a:solidFill>
              </a:rPr>
              <a:t> </a:t>
            </a:r>
            <a:r>
              <a:rPr lang="cs-CZ" altLang="cs-CZ" sz="2800" dirty="0" err="1">
                <a:solidFill>
                  <a:schemeClr val="bg1"/>
                </a:solidFill>
              </a:rPr>
              <a:t>evolutionary</a:t>
            </a:r>
            <a:r>
              <a:rPr lang="cs-CZ" altLang="cs-CZ" sz="2800" dirty="0">
                <a:solidFill>
                  <a:schemeClr val="bg1"/>
                </a:solidFill>
              </a:rPr>
              <a:t> </a:t>
            </a:r>
            <a:r>
              <a:rPr lang="cs-CZ" altLang="cs-CZ" sz="2800" dirty="0" err="1">
                <a:solidFill>
                  <a:schemeClr val="bg1"/>
                </a:solidFill>
              </a:rPr>
              <a:t>time</a:t>
            </a:r>
            <a:r>
              <a:rPr lang="cs-CZ" altLang="cs-CZ" sz="2800" dirty="0">
                <a:solidFill>
                  <a:schemeClr val="bg1"/>
                </a:solidFill>
              </a:rPr>
              <a:t> and </a:t>
            </a:r>
            <a:r>
              <a:rPr lang="en-US" sz="2800" dirty="0">
                <a:solidFill>
                  <a:schemeClr val="bg1"/>
                </a:solidFill>
              </a:rPr>
              <a:t>climatic variables on the differentiation of regions</a:t>
            </a:r>
            <a:endParaRPr lang="cs-CZ" altLang="cs-CZ" sz="2800" dirty="0">
              <a:solidFill>
                <a:schemeClr val="bg1"/>
              </a:solidFill>
            </a:endParaRPr>
          </a:p>
        </p:txBody>
      </p:sp>
      <p:sp>
        <p:nvSpPr>
          <p:cNvPr id="6" name="Obdélník: se zakulacenými rohy 5">
            <a:extLst>
              <a:ext uri="{FF2B5EF4-FFF2-40B4-BE49-F238E27FC236}">
                <a16:creationId xmlns:a16="http://schemas.microsoft.com/office/drawing/2014/main" id="{1330A06C-23C5-030A-C706-4B1EA0496C43}"/>
              </a:ext>
            </a:extLst>
          </p:cNvPr>
          <p:cNvSpPr/>
          <p:nvPr/>
        </p:nvSpPr>
        <p:spPr>
          <a:xfrm>
            <a:off x="8067553" y="3620369"/>
            <a:ext cx="3460307" cy="3020163"/>
          </a:xfrm>
          <a:prstGeom prst="roundRect">
            <a:avLst/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DD7759CB-2DEA-AF5F-2E31-86C294A1D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512" y="3754083"/>
            <a:ext cx="3106015" cy="2752733"/>
          </a:xfrm>
          <a:prstGeom prst="rect">
            <a:avLst/>
          </a:prstGeom>
        </p:spPr>
      </p:pic>
      <p:sp>
        <p:nvSpPr>
          <p:cNvPr id="10" name="Obdélník: se zakulacenými rohy 9">
            <a:extLst>
              <a:ext uri="{FF2B5EF4-FFF2-40B4-BE49-F238E27FC236}">
                <a16:creationId xmlns:a16="http://schemas.microsoft.com/office/drawing/2014/main" id="{283B69BB-CEE8-7AC8-54AC-F09198AA8CE2}"/>
              </a:ext>
            </a:extLst>
          </p:cNvPr>
          <p:cNvSpPr/>
          <p:nvPr/>
        </p:nvSpPr>
        <p:spPr>
          <a:xfrm>
            <a:off x="8067552" y="509855"/>
            <a:ext cx="3460307" cy="3020163"/>
          </a:xfrm>
          <a:prstGeom prst="roundRect">
            <a:avLst/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8F81BED5-685A-C395-7B39-B77E115CD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4554" y="934582"/>
            <a:ext cx="3026973" cy="226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075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48D078-FDD1-C332-35B5-47D840E83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3ACAA19B-CB85-39ED-5246-DEF1C5E7D0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44225"/>
            <a:ext cx="121920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cs-CZ" altLang="cs-CZ" sz="3200" b="1" dirty="0" err="1">
                <a:solidFill>
                  <a:schemeClr val="bg1"/>
                </a:solidFill>
              </a:rPr>
              <a:t>Thank</a:t>
            </a:r>
            <a:r>
              <a:rPr lang="cs-CZ" altLang="cs-CZ" sz="3200" b="1" dirty="0">
                <a:solidFill>
                  <a:schemeClr val="bg1"/>
                </a:solidFill>
              </a:rPr>
              <a:t> </a:t>
            </a:r>
            <a:r>
              <a:rPr lang="cs-CZ" altLang="cs-CZ" sz="3200" b="1" dirty="0" err="1">
                <a:solidFill>
                  <a:schemeClr val="bg1"/>
                </a:solidFill>
              </a:rPr>
              <a:t>you</a:t>
            </a:r>
            <a:r>
              <a:rPr lang="cs-CZ" altLang="cs-CZ" sz="3200" b="1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64259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0E27E8-2743-9887-6485-EB4E9C135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8C12A97B-D14A-68FC-110C-4D70F60B3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222"/>
          <a:stretch/>
        </p:blipFill>
        <p:spPr>
          <a:xfrm>
            <a:off x="393568" y="1492240"/>
            <a:ext cx="5022748" cy="4780548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3C58704E-1A14-56BE-2A94-0FF427B8E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6979276" y="1374252"/>
            <a:ext cx="5022748" cy="4707323"/>
          </a:xfrm>
          <a:prstGeom prst="rect">
            <a:avLst/>
          </a:prstGeom>
        </p:spPr>
      </p:pic>
      <p:sp>
        <p:nvSpPr>
          <p:cNvPr id="7" name="Text Box 14">
            <a:extLst>
              <a:ext uri="{FF2B5EF4-FFF2-40B4-BE49-F238E27FC236}">
                <a16:creationId xmlns:a16="http://schemas.microsoft.com/office/drawing/2014/main" id="{13496291-7268-A49F-EA22-477D4E47F8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0700" y="190500"/>
            <a:ext cx="86106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cs-CZ" altLang="cs-CZ" sz="2400" b="1" dirty="0">
                <a:solidFill>
                  <a:schemeClr val="bg1"/>
                </a:solidFill>
              </a:rPr>
              <a:t>Diversity </a:t>
            </a:r>
            <a:r>
              <a:rPr lang="cs-CZ" altLang="cs-CZ" sz="2400" b="1" dirty="0" err="1">
                <a:solidFill>
                  <a:schemeClr val="bg1"/>
                </a:solidFill>
              </a:rPr>
              <a:t>distribution</a:t>
            </a:r>
            <a:r>
              <a:rPr lang="cs-CZ" altLang="cs-CZ" sz="2400" b="1" dirty="0">
                <a:solidFill>
                  <a:schemeClr val="bg1"/>
                </a:solidFill>
              </a:rPr>
              <a:t> </a:t>
            </a:r>
            <a:r>
              <a:rPr lang="cs-CZ" altLang="cs-CZ" sz="2400" b="1" dirty="0" err="1">
                <a:solidFill>
                  <a:schemeClr val="bg1"/>
                </a:solidFill>
              </a:rPr>
              <a:t>patterns</a:t>
            </a:r>
            <a:endParaRPr lang="cs-CZ" altLang="cs-CZ" sz="2400" b="1" dirty="0">
              <a:solidFill>
                <a:schemeClr val="bg1"/>
              </a:solidFill>
            </a:endParaRPr>
          </a:p>
          <a:p>
            <a:pPr algn="ctr" eaLnBrk="1" hangingPunct="1"/>
            <a:r>
              <a:rPr lang="cs-CZ" altLang="cs-CZ" sz="2000" b="1" dirty="0">
                <a:solidFill>
                  <a:schemeClr val="bg1"/>
                </a:solidFill>
              </a:rPr>
              <a:t>Species are not </a:t>
            </a:r>
            <a:r>
              <a:rPr lang="cs-CZ" altLang="cs-CZ" sz="2000" b="1" dirty="0" err="1">
                <a:solidFill>
                  <a:schemeClr val="bg1"/>
                </a:solidFill>
              </a:rPr>
              <a:t>distributed</a:t>
            </a:r>
            <a:r>
              <a:rPr lang="cs-CZ" altLang="cs-CZ" sz="2000" b="1" dirty="0">
                <a:solidFill>
                  <a:schemeClr val="bg1"/>
                </a:solidFill>
              </a:rPr>
              <a:t> </a:t>
            </a:r>
            <a:r>
              <a:rPr lang="cs-CZ" altLang="cs-CZ" sz="2000" b="1" dirty="0" err="1">
                <a:solidFill>
                  <a:schemeClr val="bg1"/>
                </a:solidFill>
              </a:rPr>
              <a:t>evenly</a:t>
            </a:r>
            <a:r>
              <a:rPr lang="en-US" altLang="cs-CZ" sz="2000" b="1" dirty="0">
                <a:solidFill>
                  <a:schemeClr val="bg1"/>
                </a:solidFill>
              </a:rPr>
              <a:t> across the world</a:t>
            </a:r>
            <a:r>
              <a:rPr lang="cs-CZ" altLang="cs-CZ" sz="20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Text Box 34">
            <a:extLst>
              <a:ext uri="{FF2B5EF4-FFF2-40B4-BE49-F238E27FC236}">
                <a16:creationId xmlns:a16="http://schemas.microsoft.com/office/drawing/2014/main" id="{80DA224A-6184-43CE-9460-5AD13B91A6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96283" y="6554880"/>
            <a:ext cx="169571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cs-CZ" altLang="cs-CZ" sz="1200" dirty="0">
                <a:solidFill>
                  <a:schemeClr val="bg1"/>
                </a:solidFill>
              </a:rPr>
              <a:t>Šmíd 2022, J </a:t>
            </a:r>
            <a:r>
              <a:rPr lang="cs-CZ" altLang="cs-CZ" sz="1200" dirty="0" err="1">
                <a:solidFill>
                  <a:schemeClr val="bg1"/>
                </a:solidFill>
              </a:rPr>
              <a:t>Biogeo</a:t>
            </a:r>
            <a:endParaRPr lang="cs-CZ" altLang="cs-CZ" sz="1200" dirty="0">
              <a:solidFill>
                <a:schemeClr val="bg1"/>
              </a:solidFill>
            </a:endParaRP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1A459C73-8892-243C-25BD-2D69453A1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112" y="1982285"/>
            <a:ext cx="3069775" cy="3501463"/>
          </a:xfrm>
          <a:prstGeom prst="rect">
            <a:avLst/>
          </a:prstGeom>
          <a:ln w="254000">
            <a:solidFill>
              <a:schemeClr val="tx1"/>
            </a:solidFill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15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71BF344A-A63D-47A6-7775-74484D821B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96"/>
          <a:stretch/>
        </p:blipFill>
        <p:spPr>
          <a:xfrm>
            <a:off x="616036" y="1099823"/>
            <a:ext cx="5207213" cy="2197994"/>
          </a:xfrm>
          <a:prstGeom prst="rect">
            <a:avLst/>
          </a:prstGeom>
        </p:spPr>
      </p:pic>
      <p:sp>
        <p:nvSpPr>
          <p:cNvPr id="4" name="Text Box 6">
            <a:extLst>
              <a:ext uri="{FF2B5EF4-FFF2-40B4-BE49-F238E27FC236}">
                <a16:creationId xmlns:a16="http://schemas.microsoft.com/office/drawing/2014/main" id="{46629FBA-C403-1C14-F985-1A10DAA3A5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7588" y="815480"/>
            <a:ext cx="366350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Species </a:t>
            </a:r>
            <a:r>
              <a:rPr lang="en-US" altLang="cs-CZ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richness</a:t>
            </a:r>
            <a:endParaRPr lang="cs-CZ" altLang="cs-CZ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8A84EF39-8AF7-E008-1F8F-39E55A3400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339" y="1215590"/>
            <a:ext cx="2338073" cy="2426387"/>
          </a:xfrm>
          <a:prstGeom prst="rect">
            <a:avLst/>
          </a:prstGeom>
        </p:spPr>
      </p:pic>
      <p:sp>
        <p:nvSpPr>
          <p:cNvPr id="7" name="Text Box 6">
            <a:extLst>
              <a:ext uri="{FF2B5EF4-FFF2-40B4-BE49-F238E27FC236}">
                <a16:creationId xmlns:a16="http://schemas.microsoft.com/office/drawing/2014/main" id="{194655D2-2C06-38B0-635F-02563D04F9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0648" y="829826"/>
            <a:ext cx="442569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Phylogenetic</a:t>
            </a:r>
            <a:r>
              <a:rPr lang="cs-CZ" altLang="cs-CZ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altLang="cs-CZ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relationships</a:t>
            </a:r>
            <a:endParaRPr lang="cs-CZ" altLang="cs-CZ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2B2217BC-B7F7-7FAB-29B6-78D3182488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0232" y="1827253"/>
            <a:ext cx="49798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grpSp>
        <p:nvGrpSpPr>
          <p:cNvPr id="9" name="Skupina 8">
            <a:extLst>
              <a:ext uri="{FF2B5EF4-FFF2-40B4-BE49-F238E27FC236}">
                <a16:creationId xmlns:a16="http://schemas.microsoft.com/office/drawing/2014/main" id="{27570390-3319-9F79-C797-0A84253CADAC}"/>
              </a:ext>
            </a:extLst>
          </p:cNvPr>
          <p:cNvGrpSpPr/>
          <p:nvPr/>
        </p:nvGrpSpPr>
        <p:grpSpPr>
          <a:xfrm>
            <a:off x="3702675" y="3343675"/>
            <a:ext cx="5850900" cy="3359096"/>
            <a:chOff x="3702675" y="3343675"/>
            <a:chExt cx="5850900" cy="3359096"/>
          </a:xfrm>
        </p:grpSpPr>
        <p:pic>
          <p:nvPicPr>
            <p:cNvPr id="2" name="Obrázek 1">
              <a:extLst>
                <a:ext uri="{FF2B5EF4-FFF2-40B4-BE49-F238E27FC236}">
                  <a16:creationId xmlns:a16="http://schemas.microsoft.com/office/drawing/2014/main" id="{9C9FE8D1-222C-CA20-F926-455F0A7F4E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896"/>
            <a:stretch/>
          </p:blipFill>
          <p:spPr>
            <a:xfrm>
              <a:off x="3702675" y="4309134"/>
              <a:ext cx="5343179" cy="2255386"/>
            </a:xfrm>
            <a:prstGeom prst="rect">
              <a:avLst/>
            </a:prstGeom>
          </p:spPr>
        </p:pic>
        <p:sp>
          <p:nvSpPr>
            <p:cNvPr id="5" name="Text Box 6">
              <a:extLst>
                <a:ext uri="{FF2B5EF4-FFF2-40B4-BE49-F238E27FC236}">
                  <a16:creationId xmlns:a16="http://schemas.microsoft.com/office/drawing/2014/main" id="{364446A7-FCBF-9F6D-FF52-190A18AA32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7257" y="4046399"/>
              <a:ext cx="5046318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cs-CZ" altLang="cs-CZ" sz="2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Phylogenetic</a:t>
              </a:r>
              <a:r>
                <a:rPr lang="cs-CZ" altLang="cs-CZ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diversity (PD) </a:t>
              </a:r>
              <a:r>
                <a:rPr lang="cs-CZ" altLang="cs-CZ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cs-CZ" altLang="cs-CZ" sz="16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mammals</a:t>
              </a:r>
              <a:r>
                <a:rPr lang="cs-CZ" altLang="cs-CZ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  </a:t>
              </a:r>
            </a:p>
          </p:txBody>
        </p:sp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59C903E6-2BA7-D81B-1B2A-A52C166AAF4F}"/>
                </a:ext>
              </a:extLst>
            </p:cNvPr>
            <p:cNvGrpSpPr/>
            <p:nvPr/>
          </p:nvGrpSpPr>
          <p:grpSpPr>
            <a:xfrm>
              <a:off x="5491091" y="3343675"/>
              <a:ext cx="1841886" cy="649086"/>
              <a:chOff x="5491091" y="3008499"/>
              <a:chExt cx="1841886" cy="869324"/>
            </a:xfrm>
          </p:grpSpPr>
          <p:sp>
            <p:nvSpPr>
              <p:cNvPr id="10" name="Šipka: ohnutá 9">
                <a:extLst>
                  <a:ext uri="{FF2B5EF4-FFF2-40B4-BE49-F238E27FC236}">
                    <a16:creationId xmlns:a16="http://schemas.microsoft.com/office/drawing/2014/main" id="{AE72010A-E89B-274B-299C-08002C7E426B}"/>
                  </a:ext>
                </a:extLst>
              </p:cNvPr>
              <p:cNvSpPr/>
              <p:nvPr/>
            </p:nvSpPr>
            <p:spPr>
              <a:xfrm rot="5400000">
                <a:off x="5575081" y="2924509"/>
                <a:ext cx="869324" cy="1037303"/>
              </a:xfrm>
              <a:prstGeom prst="bentArrow">
                <a:avLst>
                  <a:gd name="adj1" fmla="val 13774"/>
                  <a:gd name="adj2" fmla="val 17222"/>
                  <a:gd name="adj3" fmla="val 25000"/>
                  <a:gd name="adj4" fmla="val 43750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Šipka: ohnutá 10">
                <a:extLst>
                  <a:ext uri="{FF2B5EF4-FFF2-40B4-BE49-F238E27FC236}">
                    <a16:creationId xmlns:a16="http://schemas.microsoft.com/office/drawing/2014/main" id="{FF66619A-C795-4349-47AF-EBC2C1414786}"/>
                  </a:ext>
                </a:extLst>
              </p:cNvPr>
              <p:cNvSpPr/>
              <p:nvPr/>
            </p:nvSpPr>
            <p:spPr>
              <a:xfrm rot="5400000" flipV="1">
                <a:off x="6379663" y="2924509"/>
                <a:ext cx="869324" cy="1037304"/>
              </a:xfrm>
              <a:prstGeom prst="bentArrow">
                <a:avLst>
                  <a:gd name="adj1" fmla="val 13774"/>
                  <a:gd name="adj2" fmla="val 17222"/>
                  <a:gd name="adj3" fmla="val 25000"/>
                  <a:gd name="adj4" fmla="val 43750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Text Box 34">
              <a:extLst>
                <a:ext uri="{FF2B5EF4-FFF2-40B4-BE49-F238E27FC236}">
                  <a16:creationId xmlns:a16="http://schemas.microsoft.com/office/drawing/2014/main" id="{007BA8B5-CA6C-1049-A571-38729A4711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74264" y="6425772"/>
              <a:ext cx="2830857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cs-CZ" altLang="cs-CZ" sz="1200" dirty="0" err="1">
                  <a:solidFill>
                    <a:schemeClr val="bg1"/>
                  </a:solidFill>
                </a:rPr>
                <a:t>Davies</a:t>
              </a:r>
              <a:r>
                <a:rPr lang="cs-CZ" altLang="cs-CZ" sz="1200" dirty="0">
                  <a:solidFill>
                    <a:schemeClr val="bg1"/>
                  </a:solidFill>
                </a:rPr>
                <a:t> </a:t>
              </a:r>
              <a:r>
                <a:rPr lang="en-US" altLang="cs-CZ" sz="1200" dirty="0">
                  <a:solidFill>
                    <a:schemeClr val="bg1"/>
                  </a:solidFill>
                </a:rPr>
                <a:t>&amp;</a:t>
              </a:r>
              <a:r>
                <a:rPr lang="cs-CZ" altLang="cs-CZ" sz="1200" dirty="0">
                  <a:solidFill>
                    <a:schemeClr val="bg1"/>
                  </a:solidFill>
                </a:rPr>
                <a:t> </a:t>
              </a:r>
              <a:r>
                <a:rPr lang="cs-CZ" altLang="cs-CZ" sz="1200" dirty="0" err="1">
                  <a:solidFill>
                    <a:schemeClr val="bg1"/>
                  </a:solidFill>
                </a:rPr>
                <a:t>Buckley</a:t>
              </a:r>
              <a:r>
                <a:rPr lang="cs-CZ" altLang="cs-CZ" sz="1200" dirty="0">
                  <a:solidFill>
                    <a:schemeClr val="bg1"/>
                  </a:solidFill>
                </a:rPr>
                <a:t> 2011, </a:t>
              </a:r>
              <a:r>
                <a:rPr lang="cs-CZ" altLang="cs-CZ" sz="1200" dirty="0" err="1">
                  <a:solidFill>
                    <a:schemeClr val="bg1"/>
                  </a:solidFill>
                </a:rPr>
                <a:t>Proc</a:t>
              </a:r>
              <a:r>
                <a:rPr lang="cs-CZ" altLang="cs-CZ" sz="1200" dirty="0">
                  <a:solidFill>
                    <a:schemeClr val="bg1"/>
                  </a:solidFill>
                </a:rPr>
                <a:t> R Soc B</a:t>
              </a:r>
            </a:p>
          </p:txBody>
        </p:sp>
      </p:grpSp>
      <p:sp>
        <p:nvSpPr>
          <p:cNvPr id="17" name="Text Box 6">
            <a:extLst>
              <a:ext uri="{FF2B5EF4-FFF2-40B4-BE49-F238E27FC236}">
                <a16:creationId xmlns:a16="http://schemas.microsoft.com/office/drawing/2014/main" id="{C2FFD7F1-C5B7-F0E8-BD4F-7ED8727CF2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8728" y="109399"/>
            <a:ext cx="481454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Phylogenetic</a:t>
            </a:r>
            <a:r>
              <a:rPr lang="cs-CZ" altLang="cs-CZ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diversity (PD)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>
            <a:extLst>
              <a:ext uri="{FF2B5EF4-FFF2-40B4-BE49-F238E27FC236}">
                <a16:creationId xmlns:a16="http://schemas.microsoft.com/office/drawing/2014/main" id="{1629C599-152F-2D9B-6F44-1D1FA76B0B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32"/>
          <a:stretch/>
        </p:blipFill>
        <p:spPr bwMode="auto">
          <a:xfrm>
            <a:off x="2715948" y="2834640"/>
            <a:ext cx="6313752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Box 6">
            <a:extLst>
              <a:ext uri="{FF2B5EF4-FFF2-40B4-BE49-F238E27FC236}">
                <a16:creationId xmlns:a16="http://schemas.microsoft.com/office/drawing/2014/main" id="{6F891324-F48B-09DD-1992-85D71CE39F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8728" y="109399"/>
            <a:ext cx="481454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Phylogenetic</a:t>
            </a:r>
            <a:r>
              <a:rPr lang="cs-CZ" altLang="cs-CZ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diversity (PD)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EE88F8-B063-4194-14D1-41646B07F6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833" b="71423"/>
          <a:stretch/>
        </p:blipFill>
        <p:spPr bwMode="auto">
          <a:xfrm>
            <a:off x="0" y="1032812"/>
            <a:ext cx="2113227" cy="166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E655280-AC7F-D056-F9A7-98F097C89A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60" b="71423"/>
          <a:stretch/>
        </p:blipFill>
        <p:spPr bwMode="auto">
          <a:xfrm>
            <a:off x="10006277" y="1032812"/>
            <a:ext cx="2185723" cy="166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F26782-2B75-0E29-F255-5B788E7A6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>
            <a:extLst>
              <a:ext uri="{FF2B5EF4-FFF2-40B4-BE49-F238E27FC236}">
                <a16:creationId xmlns:a16="http://schemas.microsoft.com/office/drawing/2014/main" id="{F244545B-82A5-6D09-CCA1-B633BB7747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5" t="35118" r="32127"/>
          <a:stretch/>
        </p:blipFill>
        <p:spPr bwMode="auto">
          <a:xfrm>
            <a:off x="4914900" y="3078480"/>
            <a:ext cx="2113227" cy="3779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Box 6">
            <a:extLst>
              <a:ext uri="{FF2B5EF4-FFF2-40B4-BE49-F238E27FC236}">
                <a16:creationId xmlns:a16="http://schemas.microsoft.com/office/drawing/2014/main" id="{E99F28AE-F383-FAA0-1456-1B75F1CF4B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8728" y="109399"/>
            <a:ext cx="481454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Phylogenetic</a:t>
            </a:r>
            <a:r>
              <a:rPr lang="cs-CZ" altLang="cs-CZ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diversity (PD)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5C67388-446E-4BB4-B02F-E8B5ADA805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833"/>
          <a:stretch/>
        </p:blipFill>
        <p:spPr bwMode="auto">
          <a:xfrm>
            <a:off x="0" y="1032812"/>
            <a:ext cx="2113227" cy="582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4631D68-60DD-F110-A99C-CB8EF27452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60"/>
          <a:stretch/>
        </p:blipFill>
        <p:spPr bwMode="auto">
          <a:xfrm>
            <a:off x="10006277" y="1032812"/>
            <a:ext cx="2185723" cy="582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627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C55AE2-CA5B-65D0-AB06-9097AB594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83C87A-07CA-541E-40DB-441C47A2AC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833"/>
          <a:stretch/>
        </p:blipFill>
        <p:spPr bwMode="auto">
          <a:xfrm>
            <a:off x="0" y="1032812"/>
            <a:ext cx="2113227" cy="582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Box 6">
            <a:extLst>
              <a:ext uri="{FF2B5EF4-FFF2-40B4-BE49-F238E27FC236}">
                <a16:creationId xmlns:a16="http://schemas.microsoft.com/office/drawing/2014/main" id="{B15396D2-FC40-369C-68E1-545A371782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8728" y="109399"/>
            <a:ext cx="481454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Phylogenetic</a:t>
            </a:r>
            <a:r>
              <a:rPr lang="cs-CZ" altLang="cs-CZ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diversity (PD)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59A5675-9B42-F891-73A9-DCD63C08A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60"/>
          <a:stretch/>
        </p:blipFill>
        <p:spPr bwMode="auto">
          <a:xfrm>
            <a:off x="10006277" y="1032812"/>
            <a:ext cx="2185723" cy="582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B0CCB4CD-A6E9-D550-1A71-50D7E32F5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99" y="1914411"/>
            <a:ext cx="6035022" cy="339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849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4" name="Text Box 2">
            <a:extLst>
              <a:ext uri="{FF2B5EF4-FFF2-40B4-BE49-F238E27FC236}">
                <a16:creationId xmlns:a16="http://schemas.microsoft.com/office/drawing/2014/main" id="{AE8FBD8F-418A-5032-4015-2AC7E1DDFC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9592" y="87180"/>
            <a:ext cx="9712815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cs-CZ" altLang="cs-CZ" sz="2800" dirty="0" err="1">
                <a:solidFill>
                  <a:schemeClr val="bg1"/>
                </a:solidFill>
              </a:rPr>
              <a:t>The</a:t>
            </a:r>
            <a:r>
              <a:rPr lang="cs-CZ" altLang="cs-CZ" sz="2800" dirty="0">
                <a:solidFill>
                  <a:schemeClr val="bg1"/>
                </a:solidFill>
              </a:rPr>
              <a:t> </a:t>
            </a:r>
            <a:r>
              <a:rPr lang="cs-CZ" altLang="cs-CZ" sz="2800" dirty="0">
                <a:solidFill>
                  <a:srgbClr val="3333CC"/>
                </a:solidFill>
              </a:rPr>
              <a:t>blue</a:t>
            </a:r>
            <a:r>
              <a:rPr lang="cs-CZ" altLang="cs-CZ" sz="2800" dirty="0">
                <a:solidFill>
                  <a:schemeClr val="bg1"/>
                </a:solidFill>
              </a:rPr>
              <a:t> </a:t>
            </a:r>
            <a:r>
              <a:rPr lang="cs-CZ" altLang="cs-CZ" sz="2800" dirty="0" err="1">
                <a:solidFill>
                  <a:schemeClr val="bg1"/>
                </a:solidFill>
              </a:rPr>
              <a:t>zone</a:t>
            </a:r>
            <a:endParaRPr lang="cs-CZ" altLang="cs-CZ" sz="2800" dirty="0">
              <a:solidFill>
                <a:schemeClr val="bg1"/>
              </a:solidFill>
            </a:endParaRPr>
          </a:p>
          <a:p>
            <a:pPr algn="ctr"/>
            <a:r>
              <a:rPr lang="cs-CZ" altLang="cs-CZ" sz="2400" dirty="0" err="1">
                <a:solidFill>
                  <a:schemeClr val="bg1"/>
                </a:solidFill>
              </a:rPr>
              <a:t>assemblages</a:t>
            </a:r>
            <a:r>
              <a:rPr lang="cs-CZ" altLang="cs-CZ" sz="2400" dirty="0">
                <a:solidFill>
                  <a:schemeClr val="bg1"/>
                </a:solidFill>
              </a:rPr>
              <a:t> </a:t>
            </a:r>
            <a:r>
              <a:rPr lang="cs-CZ" altLang="cs-CZ" sz="2400" dirty="0" err="1">
                <a:solidFill>
                  <a:schemeClr val="bg1"/>
                </a:solidFill>
              </a:rPr>
              <a:t>of</a:t>
            </a:r>
            <a:r>
              <a:rPr lang="cs-CZ" altLang="cs-CZ" sz="2400" dirty="0">
                <a:solidFill>
                  <a:schemeClr val="bg1"/>
                </a:solidFill>
              </a:rPr>
              <a:t> </a:t>
            </a:r>
            <a:r>
              <a:rPr lang="cs-CZ" altLang="cs-CZ" sz="2400" dirty="0" err="1">
                <a:solidFill>
                  <a:schemeClr val="bg1"/>
                </a:solidFill>
              </a:rPr>
              <a:t>closely</a:t>
            </a:r>
            <a:r>
              <a:rPr lang="cs-CZ" altLang="cs-CZ" sz="2400" dirty="0">
                <a:solidFill>
                  <a:schemeClr val="bg1"/>
                </a:solidFill>
              </a:rPr>
              <a:t> </a:t>
            </a:r>
            <a:r>
              <a:rPr lang="cs-CZ" altLang="cs-CZ" sz="2400" dirty="0" err="1">
                <a:solidFill>
                  <a:schemeClr val="bg1"/>
                </a:solidFill>
              </a:rPr>
              <a:t>related</a:t>
            </a:r>
            <a:r>
              <a:rPr lang="cs-CZ" altLang="cs-CZ" sz="2400" dirty="0">
                <a:solidFill>
                  <a:schemeClr val="bg1"/>
                </a:solidFill>
              </a:rPr>
              <a:t> species</a:t>
            </a:r>
          </a:p>
          <a:p>
            <a:pPr algn="ctr"/>
            <a:r>
              <a:rPr lang="cs-CZ" altLang="cs-CZ" sz="2400" i="1" dirty="0" err="1">
                <a:solidFill>
                  <a:srgbClr val="3333CC"/>
                </a:solidFill>
              </a:rPr>
              <a:t>cradles</a:t>
            </a:r>
            <a:r>
              <a:rPr lang="cs-CZ" altLang="cs-CZ" sz="2400" i="1" dirty="0">
                <a:solidFill>
                  <a:schemeClr val="bg1"/>
                </a:solidFill>
              </a:rPr>
              <a:t> </a:t>
            </a:r>
            <a:r>
              <a:rPr lang="cs-CZ" altLang="cs-CZ" sz="2400" i="1" dirty="0" err="1">
                <a:solidFill>
                  <a:schemeClr val="bg1"/>
                </a:solidFill>
              </a:rPr>
              <a:t>of</a:t>
            </a:r>
            <a:r>
              <a:rPr lang="cs-CZ" altLang="cs-CZ" sz="2400" i="1" dirty="0">
                <a:solidFill>
                  <a:schemeClr val="bg1"/>
                </a:solidFill>
              </a:rPr>
              <a:t> biodiversity</a:t>
            </a:r>
          </a:p>
        </p:txBody>
      </p:sp>
      <p:sp>
        <p:nvSpPr>
          <p:cNvPr id="50187" name="Text Box 34">
            <a:extLst>
              <a:ext uri="{FF2B5EF4-FFF2-40B4-BE49-F238E27FC236}">
                <a16:creationId xmlns:a16="http://schemas.microsoft.com/office/drawing/2014/main" id="{FA8D6EFB-9E37-AA37-F3DC-5C57213241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563" y="6276246"/>
            <a:ext cx="26670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cs-CZ" altLang="cs-CZ" sz="1200" dirty="0" err="1">
                <a:solidFill>
                  <a:schemeClr val="bg1"/>
                </a:solidFill>
              </a:rPr>
              <a:t>Friedman</a:t>
            </a:r>
            <a:r>
              <a:rPr lang="cs-CZ" altLang="cs-CZ" sz="1200" dirty="0">
                <a:solidFill>
                  <a:schemeClr val="bg1"/>
                </a:solidFill>
              </a:rPr>
              <a:t> et al. 2013, </a:t>
            </a:r>
            <a:r>
              <a:rPr lang="cs-CZ" altLang="cs-CZ" sz="1200" dirty="0" err="1">
                <a:solidFill>
                  <a:schemeClr val="bg1"/>
                </a:solidFill>
              </a:rPr>
              <a:t>Proc</a:t>
            </a:r>
            <a:r>
              <a:rPr lang="cs-CZ" altLang="cs-CZ" sz="1200" dirty="0">
                <a:solidFill>
                  <a:schemeClr val="bg1"/>
                </a:solidFill>
              </a:rPr>
              <a:t> R Soc B</a:t>
            </a:r>
          </a:p>
        </p:txBody>
      </p:sp>
      <p:pic>
        <p:nvPicPr>
          <p:cNvPr id="50188" name="Picture 12">
            <a:extLst>
              <a:ext uri="{FF2B5EF4-FFF2-40B4-BE49-F238E27FC236}">
                <a16:creationId xmlns:a16="http://schemas.microsoft.com/office/drawing/2014/main" id="{AA9AE198-74B5-A279-CFBF-9A0A8E22D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8159"/>
            <a:ext cx="3182226" cy="50276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0189" name="Rectangle 13">
            <a:extLst>
              <a:ext uri="{FF2B5EF4-FFF2-40B4-BE49-F238E27FC236}">
                <a16:creationId xmlns:a16="http://schemas.microsoft.com/office/drawing/2014/main" id="{9D4191CE-7D4D-1E8E-D6B8-DB3293D51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175" y="3329421"/>
            <a:ext cx="755531" cy="2905211"/>
          </a:xfrm>
          <a:prstGeom prst="rect">
            <a:avLst/>
          </a:prstGeom>
          <a:noFill/>
          <a:ln w="38100">
            <a:solidFill>
              <a:srgbClr val="3333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cs-CZ"/>
          </a:p>
        </p:txBody>
      </p:sp>
      <p:pic>
        <p:nvPicPr>
          <p:cNvPr id="50192" name="Picture 16">
            <a:extLst>
              <a:ext uri="{FF2B5EF4-FFF2-40B4-BE49-F238E27FC236}">
                <a16:creationId xmlns:a16="http://schemas.microsoft.com/office/drawing/2014/main" id="{5734CD7F-900E-6B3E-832C-01F8265EB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770" y="4664435"/>
            <a:ext cx="3182226" cy="15701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0193" name="Text Box 34">
            <a:extLst>
              <a:ext uri="{FF2B5EF4-FFF2-40B4-BE49-F238E27FC236}">
                <a16:creationId xmlns:a16="http://schemas.microsoft.com/office/drawing/2014/main" id="{80CDAFEE-59BA-2ABD-842E-3308EC78F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53624" y="6270415"/>
            <a:ext cx="223837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cs-CZ" altLang="cs-CZ" sz="1200" dirty="0" err="1">
                <a:solidFill>
                  <a:schemeClr val="bg1"/>
                </a:solidFill>
              </a:rPr>
              <a:t>Kistler</a:t>
            </a:r>
            <a:r>
              <a:rPr lang="cs-CZ" altLang="cs-CZ" sz="1200" dirty="0">
                <a:solidFill>
                  <a:schemeClr val="bg1"/>
                </a:solidFill>
              </a:rPr>
              <a:t> et al. 2014, J </a:t>
            </a:r>
            <a:r>
              <a:rPr lang="cs-CZ" altLang="cs-CZ" sz="1200" dirty="0" err="1">
                <a:solidFill>
                  <a:schemeClr val="bg1"/>
                </a:solidFill>
              </a:rPr>
              <a:t>Hum</a:t>
            </a:r>
            <a:r>
              <a:rPr lang="cs-CZ" altLang="cs-CZ" sz="1200" dirty="0">
                <a:solidFill>
                  <a:schemeClr val="bg1"/>
                </a:solidFill>
              </a:rPr>
              <a:t> Evo</a:t>
            </a: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7A479CAC-7A9B-75D4-6440-8C59B489D2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488"/>
          <a:stretch/>
        </p:blipFill>
        <p:spPr>
          <a:xfrm>
            <a:off x="9009770" y="1296296"/>
            <a:ext cx="3182226" cy="27654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C065C74D-D6C6-46D5-0AA3-79FA096262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422" y="1593222"/>
            <a:ext cx="3267153" cy="1835778"/>
          </a:xfrm>
          <a:prstGeom prst="rect">
            <a:avLst/>
          </a:prstGeom>
          <a:ln w="63500">
            <a:solidFill>
              <a:schemeClr val="bg1">
                <a:lumMod val="75000"/>
              </a:schemeClr>
            </a:solidFill>
          </a:ln>
        </p:spPr>
      </p:pic>
      <p:grpSp>
        <p:nvGrpSpPr>
          <p:cNvPr id="9" name="Skupina 8">
            <a:extLst>
              <a:ext uri="{FF2B5EF4-FFF2-40B4-BE49-F238E27FC236}">
                <a16:creationId xmlns:a16="http://schemas.microsoft.com/office/drawing/2014/main" id="{F1B9777E-01A3-6A65-79C4-42E632CBC403}"/>
              </a:ext>
            </a:extLst>
          </p:cNvPr>
          <p:cNvGrpSpPr/>
          <p:nvPr/>
        </p:nvGrpSpPr>
        <p:grpSpPr>
          <a:xfrm>
            <a:off x="4087125" y="4197613"/>
            <a:ext cx="4494900" cy="2355632"/>
            <a:chOff x="4087125" y="4197613"/>
            <a:chExt cx="4494900" cy="2355632"/>
          </a:xfrm>
        </p:grpSpPr>
        <p:graphicFrame>
          <p:nvGraphicFramePr>
            <p:cNvPr id="5" name="Object 5">
              <a:extLst>
                <a:ext uri="{FF2B5EF4-FFF2-40B4-BE49-F238E27FC236}">
                  <a16:creationId xmlns:a16="http://schemas.microsoft.com/office/drawing/2014/main" id="{D31883CE-D1EC-24B2-65B0-1E22328FE1F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67239363"/>
                </p:ext>
              </p:extLst>
            </p:nvPr>
          </p:nvGraphicFramePr>
          <p:xfrm>
            <a:off x="4147462" y="4197613"/>
            <a:ext cx="4092262" cy="20881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HOTO-PAINT" r:id="rId6" imgW="11490642" imgH="5409524" progId="CorelPhotoPaint.Image.12">
                    <p:embed/>
                  </p:oleObj>
                </mc:Choice>
                <mc:Fallback>
                  <p:oleObj name="PHOTO-PAINT" r:id="rId6" imgW="11490642" imgH="5409524" progId="CorelPhotoPaint.Image.12">
                    <p:embed/>
                    <p:pic>
                      <p:nvPicPr>
                        <p:cNvPr id="51207" name="Object 5">
                          <a:extLst>
                            <a:ext uri="{FF2B5EF4-FFF2-40B4-BE49-F238E27FC236}">
                              <a16:creationId xmlns:a16="http://schemas.microsoft.com/office/drawing/2014/main" id="{6B73D5A7-1556-DC87-15A4-38013CC2520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47462" y="4197613"/>
                          <a:ext cx="4092262" cy="20881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 Box 34">
              <a:extLst>
                <a:ext uri="{FF2B5EF4-FFF2-40B4-BE49-F238E27FC236}">
                  <a16:creationId xmlns:a16="http://schemas.microsoft.com/office/drawing/2014/main" id="{4C418FBF-62A7-F129-8E46-33492F619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1" y="6276246"/>
              <a:ext cx="2486024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cs-CZ" altLang="cs-CZ" sz="1200" dirty="0">
                  <a:solidFill>
                    <a:schemeClr val="bg1"/>
                  </a:solidFill>
                </a:rPr>
                <a:t>Fritz </a:t>
              </a:r>
              <a:r>
                <a:rPr lang="en-US" altLang="cs-CZ" sz="1200" dirty="0">
                  <a:solidFill>
                    <a:schemeClr val="bg1"/>
                  </a:solidFill>
                </a:rPr>
                <a:t>&amp;</a:t>
              </a:r>
              <a:r>
                <a:rPr lang="cs-CZ" altLang="cs-CZ" sz="1200" dirty="0">
                  <a:solidFill>
                    <a:schemeClr val="bg1"/>
                  </a:solidFill>
                </a:rPr>
                <a:t> Rahbek 2012, J </a:t>
              </a:r>
              <a:r>
                <a:rPr lang="cs-CZ" altLang="cs-CZ" sz="1200" dirty="0" err="1">
                  <a:solidFill>
                    <a:schemeClr val="bg1"/>
                  </a:solidFill>
                </a:rPr>
                <a:t>Biogeo</a:t>
              </a:r>
              <a:endParaRPr lang="cs-CZ" altLang="cs-CZ" sz="1200" dirty="0">
                <a:solidFill>
                  <a:schemeClr val="bg1"/>
                </a:solidFill>
              </a:endParaRPr>
            </a:p>
          </p:txBody>
        </p:sp>
        <p:pic>
          <p:nvPicPr>
            <p:cNvPr id="7" name="Obrázek 6">
              <a:extLst>
                <a:ext uri="{FF2B5EF4-FFF2-40B4-BE49-F238E27FC236}">
                  <a16:creationId xmlns:a16="http://schemas.microsoft.com/office/drawing/2014/main" id="{7468F531-4820-66CD-A66C-4486279FFF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538" t="1838" b="90776"/>
            <a:stretch/>
          </p:blipFill>
          <p:spPr>
            <a:xfrm>
              <a:off x="4087125" y="5391187"/>
              <a:ext cx="726399" cy="695325"/>
            </a:xfrm>
            <a:prstGeom prst="rect">
              <a:avLst/>
            </a:prstGeom>
          </p:spPr>
        </p:pic>
        <p:sp>
          <p:nvSpPr>
            <p:cNvPr id="15" name="Oval 21">
              <a:extLst>
                <a:ext uri="{FF2B5EF4-FFF2-40B4-BE49-F238E27FC236}">
                  <a16:creationId xmlns:a16="http://schemas.microsoft.com/office/drawing/2014/main" id="{C7085DCC-D6A2-59A8-A74E-0C8DC604CFC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32724">
              <a:off x="7317236" y="5063754"/>
              <a:ext cx="990600" cy="846337"/>
            </a:xfrm>
            <a:prstGeom prst="ellipse">
              <a:avLst/>
            </a:prstGeom>
            <a:solidFill>
              <a:srgbClr val="6666FF">
                <a:alpha val="20000"/>
              </a:srgbClr>
            </a:solidFill>
            <a:ln w="508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16" name="Oval 21">
              <a:extLst>
                <a:ext uri="{FF2B5EF4-FFF2-40B4-BE49-F238E27FC236}">
                  <a16:creationId xmlns:a16="http://schemas.microsoft.com/office/drawing/2014/main" id="{707E1849-267F-3AE7-049D-AE3498449F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32724">
              <a:off x="6571614" y="5123310"/>
              <a:ext cx="319931" cy="652447"/>
            </a:xfrm>
            <a:prstGeom prst="ellipse">
              <a:avLst/>
            </a:prstGeom>
            <a:solidFill>
              <a:srgbClr val="6666FF">
                <a:alpha val="20000"/>
              </a:srgbClr>
            </a:solidFill>
            <a:ln w="508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cs-CZ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E74F8A-713C-944D-0055-D67F1460C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>
            <a:extLst>
              <a:ext uri="{FF2B5EF4-FFF2-40B4-BE49-F238E27FC236}">
                <a16:creationId xmlns:a16="http://schemas.microsoft.com/office/drawing/2014/main" id="{F0344218-116D-427F-3572-05058C04F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647" y="1459040"/>
            <a:ext cx="3104091" cy="273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34">
            <a:extLst>
              <a:ext uri="{FF2B5EF4-FFF2-40B4-BE49-F238E27FC236}">
                <a16:creationId xmlns:a16="http://schemas.microsoft.com/office/drawing/2014/main" id="{161393AE-44C3-24F4-EE53-9390039E5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2144" y="4263350"/>
            <a:ext cx="21336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cs-CZ" altLang="cs-CZ" sz="1200" dirty="0" err="1">
                <a:solidFill>
                  <a:schemeClr val="bg1"/>
                </a:solidFill>
              </a:rPr>
              <a:t>Sharbel</a:t>
            </a:r>
            <a:r>
              <a:rPr lang="cs-CZ" altLang="cs-CZ" sz="1200" dirty="0">
                <a:solidFill>
                  <a:schemeClr val="bg1"/>
                </a:solidFill>
              </a:rPr>
              <a:t> et al. 2001, Mol </a:t>
            </a:r>
            <a:r>
              <a:rPr lang="cs-CZ" altLang="cs-CZ" sz="1200" dirty="0" err="1">
                <a:solidFill>
                  <a:schemeClr val="bg1"/>
                </a:solidFill>
              </a:rPr>
              <a:t>Ecol</a:t>
            </a:r>
            <a:endParaRPr lang="cs-CZ" altLang="cs-CZ" sz="1200" dirty="0">
              <a:solidFill>
                <a:schemeClr val="bg1"/>
              </a:solidFill>
            </a:endParaRPr>
          </a:p>
        </p:txBody>
      </p:sp>
      <p:pic>
        <p:nvPicPr>
          <p:cNvPr id="6" name="Picture 17">
            <a:extLst>
              <a:ext uri="{FF2B5EF4-FFF2-40B4-BE49-F238E27FC236}">
                <a16:creationId xmlns:a16="http://schemas.microsoft.com/office/drawing/2014/main" id="{D08A5108-3D97-B46C-E23F-1E2C757C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" y="1475840"/>
            <a:ext cx="3505197" cy="283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60694D68-9FF9-3619-B87A-504599138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422" y="1593222"/>
            <a:ext cx="3267153" cy="1835778"/>
          </a:xfrm>
          <a:prstGeom prst="rect">
            <a:avLst/>
          </a:prstGeom>
          <a:ln w="63500">
            <a:solidFill>
              <a:schemeClr val="bg1">
                <a:lumMod val="75000"/>
              </a:schemeClr>
            </a:solidFill>
          </a:ln>
        </p:spPr>
      </p:pic>
      <p:grpSp>
        <p:nvGrpSpPr>
          <p:cNvPr id="19" name="Skupina 18">
            <a:extLst>
              <a:ext uri="{FF2B5EF4-FFF2-40B4-BE49-F238E27FC236}">
                <a16:creationId xmlns:a16="http://schemas.microsoft.com/office/drawing/2014/main" id="{562A07A3-F139-1D9F-E9E4-751936ECD7C9}"/>
              </a:ext>
            </a:extLst>
          </p:cNvPr>
          <p:cNvGrpSpPr/>
          <p:nvPr/>
        </p:nvGrpSpPr>
        <p:grpSpPr>
          <a:xfrm>
            <a:off x="4087125" y="4197613"/>
            <a:ext cx="4494900" cy="2355632"/>
            <a:chOff x="4087125" y="4197613"/>
            <a:chExt cx="4494900" cy="2355632"/>
          </a:xfrm>
        </p:grpSpPr>
        <p:graphicFrame>
          <p:nvGraphicFramePr>
            <p:cNvPr id="9" name="Object 5">
              <a:extLst>
                <a:ext uri="{FF2B5EF4-FFF2-40B4-BE49-F238E27FC236}">
                  <a16:creationId xmlns:a16="http://schemas.microsoft.com/office/drawing/2014/main" id="{E7C12E15-7E8A-CDD7-0E74-AABF905AFB4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03917395"/>
                </p:ext>
              </p:extLst>
            </p:nvPr>
          </p:nvGraphicFramePr>
          <p:xfrm>
            <a:off x="4147462" y="4197613"/>
            <a:ext cx="4092262" cy="20881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HOTO-PAINT" r:id="rId5" imgW="11490642" imgH="5409524" progId="CorelPhotoPaint.Image.12">
                    <p:embed/>
                  </p:oleObj>
                </mc:Choice>
                <mc:Fallback>
                  <p:oleObj name="PHOTO-PAINT" r:id="rId5" imgW="11490642" imgH="5409524" progId="CorelPhotoPaint.Image.12">
                    <p:embed/>
                    <p:pic>
                      <p:nvPicPr>
                        <p:cNvPr id="5" name="Object 5">
                          <a:extLst>
                            <a:ext uri="{FF2B5EF4-FFF2-40B4-BE49-F238E27FC236}">
                              <a16:creationId xmlns:a16="http://schemas.microsoft.com/office/drawing/2014/main" id="{D31883CE-D1EC-24B2-65B0-1E22328FE1F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47462" y="4197613"/>
                          <a:ext cx="4092262" cy="20881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Text Box 34">
              <a:extLst>
                <a:ext uri="{FF2B5EF4-FFF2-40B4-BE49-F238E27FC236}">
                  <a16:creationId xmlns:a16="http://schemas.microsoft.com/office/drawing/2014/main" id="{B5F7C039-1035-E3F2-04E0-FADE582218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1" y="6276246"/>
              <a:ext cx="2486024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cs-CZ" altLang="cs-CZ" sz="1200" dirty="0">
                  <a:solidFill>
                    <a:schemeClr val="bg1"/>
                  </a:solidFill>
                </a:rPr>
                <a:t>Fritz </a:t>
              </a:r>
              <a:r>
                <a:rPr lang="en-US" altLang="cs-CZ" sz="1200" dirty="0">
                  <a:solidFill>
                    <a:schemeClr val="bg1"/>
                  </a:solidFill>
                </a:rPr>
                <a:t>&amp;</a:t>
              </a:r>
              <a:r>
                <a:rPr lang="cs-CZ" altLang="cs-CZ" sz="1200" dirty="0">
                  <a:solidFill>
                    <a:schemeClr val="bg1"/>
                  </a:solidFill>
                </a:rPr>
                <a:t> Rahbek 2012, J </a:t>
              </a:r>
              <a:r>
                <a:rPr lang="cs-CZ" altLang="cs-CZ" sz="1200" dirty="0" err="1">
                  <a:solidFill>
                    <a:schemeClr val="bg1"/>
                  </a:solidFill>
                </a:rPr>
                <a:t>Biogeo</a:t>
              </a:r>
              <a:endParaRPr lang="cs-CZ" altLang="cs-CZ" sz="1200" dirty="0">
                <a:solidFill>
                  <a:schemeClr val="bg1"/>
                </a:solidFill>
              </a:endParaRPr>
            </a:p>
          </p:txBody>
        </p:sp>
        <p:pic>
          <p:nvPicPr>
            <p:cNvPr id="11" name="Obrázek 10">
              <a:extLst>
                <a:ext uri="{FF2B5EF4-FFF2-40B4-BE49-F238E27FC236}">
                  <a16:creationId xmlns:a16="http://schemas.microsoft.com/office/drawing/2014/main" id="{3E8B91B0-CFDA-0569-299D-3A2C51543D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538" t="1838" b="90776"/>
            <a:stretch/>
          </p:blipFill>
          <p:spPr>
            <a:xfrm>
              <a:off x="4087125" y="5391187"/>
              <a:ext cx="726399" cy="695325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EBB2870-F280-BD03-8628-8FABF63626A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92205">
              <a:off x="5016432" y="4633120"/>
              <a:ext cx="533400" cy="537524"/>
            </a:xfrm>
            <a:prstGeom prst="ellipse">
              <a:avLst/>
            </a:prstGeom>
            <a:solidFill>
              <a:srgbClr val="FF6600">
                <a:alpha val="19000"/>
              </a:srgbClr>
            </a:solidFill>
            <a:ln w="508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18" name="Oval 16">
              <a:extLst>
                <a:ext uri="{FF2B5EF4-FFF2-40B4-BE49-F238E27FC236}">
                  <a16:creationId xmlns:a16="http://schemas.microsoft.com/office/drawing/2014/main" id="{F73F9B1D-33CF-07A7-CFE1-039C4A8AE86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92205">
              <a:off x="7165272" y="4494804"/>
              <a:ext cx="533400" cy="537524"/>
            </a:xfrm>
            <a:prstGeom prst="ellipse">
              <a:avLst/>
            </a:prstGeom>
            <a:solidFill>
              <a:srgbClr val="FF6600">
                <a:alpha val="19000"/>
              </a:srgbClr>
            </a:solidFill>
            <a:ln w="508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cs-CZ"/>
            </a:p>
          </p:txBody>
        </p:sp>
      </p:grpSp>
      <p:sp>
        <p:nvSpPr>
          <p:cNvPr id="20" name="Text Box 2">
            <a:extLst>
              <a:ext uri="{FF2B5EF4-FFF2-40B4-BE49-F238E27FC236}">
                <a16:creationId xmlns:a16="http://schemas.microsoft.com/office/drawing/2014/main" id="{9C5B05AE-1F21-FAF9-6941-B09070BEB4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9592" y="87180"/>
            <a:ext cx="9712815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cs-CZ" altLang="cs-CZ" sz="2800" dirty="0" err="1">
                <a:solidFill>
                  <a:schemeClr val="bg1"/>
                </a:solidFill>
              </a:rPr>
              <a:t>The</a:t>
            </a:r>
            <a:r>
              <a:rPr lang="cs-CZ" altLang="cs-CZ" sz="2800" dirty="0">
                <a:solidFill>
                  <a:schemeClr val="bg1"/>
                </a:solidFill>
              </a:rPr>
              <a:t> </a:t>
            </a:r>
            <a:r>
              <a:rPr lang="cs-CZ" altLang="cs-CZ" sz="2800" dirty="0" err="1">
                <a:solidFill>
                  <a:srgbClr val="FF0000"/>
                </a:solidFill>
              </a:rPr>
              <a:t>red</a:t>
            </a:r>
            <a:r>
              <a:rPr lang="cs-CZ" altLang="cs-CZ" sz="2800" dirty="0">
                <a:solidFill>
                  <a:schemeClr val="bg1"/>
                </a:solidFill>
              </a:rPr>
              <a:t> </a:t>
            </a:r>
            <a:r>
              <a:rPr lang="cs-CZ" altLang="cs-CZ" sz="2800" dirty="0" err="1">
                <a:solidFill>
                  <a:schemeClr val="bg1"/>
                </a:solidFill>
              </a:rPr>
              <a:t>zone</a:t>
            </a:r>
            <a:endParaRPr lang="cs-CZ" altLang="cs-CZ" sz="2800" dirty="0">
              <a:solidFill>
                <a:schemeClr val="bg1"/>
              </a:solidFill>
            </a:endParaRPr>
          </a:p>
          <a:p>
            <a:pPr algn="ctr"/>
            <a:r>
              <a:rPr lang="cs-CZ" altLang="cs-CZ" sz="2400" dirty="0" err="1">
                <a:solidFill>
                  <a:schemeClr val="bg1"/>
                </a:solidFill>
              </a:rPr>
              <a:t>assemblages</a:t>
            </a:r>
            <a:r>
              <a:rPr lang="cs-CZ" altLang="cs-CZ" sz="2400" dirty="0">
                <a:solidFill>
                  <a:schemeClr val="bg1"/>
                </a:solidFill>
              </a:rPr>
              <a:t> </a:t>
            </a:r>
            <a:r>
              <a:rPr lang="cs-CZ" altLang="cs-CZ" sz="2400" dirty="0" err="1">
                <a:solidFill>
                  <a:schemeClr val="bg1"/>
                </a:solidFill>
              </a:rPr>
              <a:t>of</a:t>
            </a:r>
            <a:r>
              <a:rPr lang="cs-CZ" altLang="cs-CZ" sz="2400" dirty="0">
                <a:solidFill>
                  <a:schemeClr val="bg1"/>
                </a:solidFill>
              </a:rPr>
              <a:t> </a:t>
            </a:r>
            <a:r>
              <a:rPr lang="cs-CZ" altLang="cs-CZ" sz="2400" dirty="0" err="1">
                <a:solidFill>
                  <a:schemeClr val="bg1"/>
                </a:solidFill>
              </a:rPr>
              <a:t>distantly</a:t>
            </a:r>
            <a:r>
              <a:rPr lang="cs-CZ" altLang="cs-CZ" sz="2400" dirty="0">
                <a:solidFill>
                  <a:schemeClr val="bg1"/>
                </a:solidFill>
              </a:rPr>
              <a:t> </a:t>
            </a:r>
            <a:r>
              <a:rPr lang="cs-CZ" altLang="cs-CZ" sz="2400" dirty="0" err="1">
                <a:solidFill>
                  <a:schemeClr val="bg1"/>
                </a:solidFill>
              </a:rPr>
              <a:t>related</a:t>
            </a:r>
            <a:r>
              <a:rPr lang="cs-CZ" altLang="cs-CZ" sz="2400" dirty="0">
                <a:solidFill>
                  <a:schemeClr val="bg1"/>
                </a:solidFill>
              </a:rPr>
              <a:t> species</a:t>
            </a:r>
          </a:p>
          <a:p>
            <a:pPr algn="ctr"/>
            <a:r>
              <a:rPr lang="cs-CZ" altLang="cs-CZ" sz="2400" i="1" dirty="0" err="1">
                <a:solidFill>
                  <a:srgbClr val="FF0000"/>
                </a:solidFill>
              </a:rPr>
              <a:t>museums</a:t>
            </a:r>
            <a:r>
              <a:rPr lang="cs-CZ" altLang="cs-CZ" sz="2400" i="1" dirty="0">
                <a:solidFill>
                  <a:schemeClr val="bg1"/>
                </a:solidFill>
              </a:rPr>
              <a:t> </a:t>
            </a:r>
            <a:r>
              <a:rPr lang="cs-CZ" altLang="cs-CZ" sz="2400" i="1" dirty="0" err="1">
                <a:solidFill>
                  <a:schemeClr val="bg1"/>
                </a:solidFill>
              </a:rPr>
              <a:t>of</a:t>
            </a:r>
            <a:r>
              <a:rPr lang="cs-CZ" altLang="cs-CZ" sz="2400" i="1" dirty="0">
                <a:solidFill>
                  <a:schemeClr val="bg1"/>
                </a:solidFill>
              </a:rPr>
              <a:t> biodiversity</a:t>
            </a:r>
            <a:endParaRPr lang="cs-CZ" altLang="cs-CZ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95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7720E52E-1EF5-1DE7-7E28-869BD566D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3806" y="87180"/>
            <a:ext cx="8898194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cs-CZ" altLang="cs-CZ" sz="2800" dirty="0" err="1">
                <a:solidFill>
                  <a:schemeClr val="bg1"/>
                </a:solidFill>
              </a:rPr>
              <a:t>What</a:t>
            </a:r>
            <a:r>
              <a:rPr lang="cs-CZ" altLang="cs-CZ" sz="2800" dirty="0">
                <a:solidFill>
                  <a:schemeClr val="bg1"/>
                </a:solidFill>
              </a:rPr>
              <a:t> </a:t>
            </a:r>
            <a:r>
              <a:rPr lang="cs-CZ" altLang="cs-CZ" sz="2800" dirty="0" err="1">
                <a:solidFill>
                  <a:schemeClr val="bg1"/>
                </a:solidFill>
              </a:rPr>
              <a:t>processes</a:t>
            </a:r>
            <a:r>
              <a:rPr lang="cs-CZ" altLang="cs-CZ" sz="2800" dirty="0">
                <a:solidFill>
                  <a:schemeClr val="bg1"/>
                </a:solidFill>
              </a:rPr>
              <a:t> are </a:t>
            </a:r>
            <a:r>
              <a:rPr lang="cs-CZ" altLang="cs-CZ" sz="2800" dirty="0" err="1">
                <a:solidFill>
                  <a:schemeClr val="bg1"/>
                </a:solidFill>
              </a:rPr>
              <a:t>responsible</a:t>
            </a:r>
            <a:r>
              <a:rPr lang="cs-CZ" altLang="cs-CZ" sz="2800" dirty="0">
                <a:solidFill>
                  <a:schemeClr val="bg1"/>
                </a:solidFill>
              </a:rPr>
              <a:t> </a:t>
            </a:r>
            <a:r>
              <a:rPr lang="cs-CZ" altLang="cs-CZ" sz="2800" dirty="0" err="1">
                <a:solidFill>
                  <a:schemeClr val="bg1"/>
                </a:solidFill>
              </a:rPr>
              <a:t>for</a:t>
            </a:r>
            <a:r>
              <a:rPr lang="cs-CZ" altLang="cs-CZ" sz="2800" dirty="0">
                <a:solidFill>
                  <a:schemeClr val="bg1"/>
                </a:solidFill>
              </a:rPr>
              <a:t> </a:t>
            </a:r>
            <a:r>
              <a:rPr lang="cs-CZ" altLang="cs-CZ" sz="2800" dirty="0" err="1">
                <a:solidFill>
                  <a:schemeClr val="bg1"/>
                </a:solidFill>
              </a:rPr>
              <a:t>the</a:t>
            </a:r>
            <a:r>
              <a:rPr lang="cs-CZ" altLang="cs-CZ" sz="2800" dirty="0">
                <a:solidFill>
                  <a:schemeClr val="bg1"/>
                </a:solidFill>
              </a:rPr>
              <a:t> </a:t>
            </a:r>
            <a:r>
              <a:rPr lang="cs-CZ" altLang="cs-CZ" sz="2800" dirty="0" err="1">
                <a:solidFill>
                  <a:schemeClr val="bg1"/>
                </a:solidFill>
              </a:rPr>
              <a:t>distribution</a:t>
            </a:r>
            <a:r>
              <a:rPr lang="cs-CZ" altLang="cs-CZ" sz="2800" dirty="0">
                <a:solidFill>
                  <a:schemeClr val="bg1"/>
                </a:solidFill>
              </a:rPr>
              <a:t> </a:t>
            </a:r>
            <a:r>
              <a:rPr lang="cs-CZ" altLang="cs-CZ" sz="2800" dirty="0" err="1">
                <a:solidFill>
                  <a:schemeClr val="bg1"/>
                </a:solidFill>
              </a:rPr>
              <a:t>of</a:t>
            </a:r>
            <a:r>
              <a:rPr lang="cs-CZ" altLang="cs-CZ" sz="2800" dirty="0">
                <a:solidFill>
                  <a:schemeClr val="bg1"/>
                </a:solidFill>
              </a:rPr>
              <a:t> </a:t>
            </a:r>
            <a:r>
              <a:rPr lang="cs-CZ" altLang="cs-CZ" sz="2800" dirty="0" err="1">
                <a:solidFill>
                  <a:schemeClr val="bg1"/>
                </a:solidFill>
              </a:rPr>
              <a:t>the</a:t>
            </a:r>
            <a:r>
              <a:rPr lang="cs-CZ" altLang="cs-CZ" sz="2800" dirty="0">
                <a:solidFill>
                  <a:schemeClr val="bg1"/>
                </a:solidFill>
              </a:rPr>
              <a:t> </a:t>
            </a:r>
            <a:r>
              <a:rPr lang="cs-CZ" altLang="cs-CZ" sz="2800" dirty="0" err="1">
                <a:solidFill>
                  <a:srgbClr val="FF0000"/>
                </a:solidFill>
              </a:rPr>
              <a:t>museums</a:t>
            </a:r>
            <a:r>
              <a:rPr lang="cs-CZ" altLang="cs-CZ" sz="2800" dirty="0">
                <a:solidFill>
                  <a:schemeClr val="bg1"/>
                </a:solidFill>
              </a:rPr>
              <a:t> and </a:t>
            </a:r>
            <a:r>
              <a:rPr lang="cs-CZ" altLang="cs-CZ" sz="2800" dirty="0" err="1">
                <a:solidFill>
                  <a:srgbClr val="3333CC"/>
                </a:solidFill>
              </a:rPr>
              <a:t>cradles</a:t>
            </a:r>
            <a:r>
              <a:rPr lang="cs-CZ" altLang="cs-CZ" sz="2800" dirty="0">
                <a:solidFill>
                  <a:schemeClr val="bg1"/>
                </a:solidFill>
              </a:rPr>
              <a:t>?</a:t>
            </a:r>
            <a:endParaRPr lang="cs-CZ" altLang="cs-CZ" sz="2400" dirty="0">
              <a:solidFill>
                <a:schemeClr val="bg1"/>
              </a:solidFill>
            </a:endParaRPr>
          </a:p>
        </p:txBody>
      </p:sp>
      <p:pic>
        <p:nvPicPr>
          <p:cNvPr id="2" name="Obrázek 1">
            <a:extLst>
              <a:ext uri="{FF2B5EF4-FFF2-40B4-BE49-F238E27FC236}">
                <a16:creationId xmlns:a16="http://schemas.microsoft.com/office/drawing/2014/main" id="{0211876B-D478-EDA4-FCCB-A4FACCB6F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56" y="83820"/>
            <a:ext cx="3036609" cy="1706238"/>
          </a:xfrm>
          <a:prstGeom prst="rect">
            <a:avLst/>
          </a:prstGeom>
          <a:ln w="63500"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2570</TotalTime>
  <Words>291</Words>
  <Application>Microsoft Office PowerPoint</Application>
  <PresentationFormat>Širokoúhlá obrazovka</PresentationFormat>
  <Paragraphs>69</Paragraphs>
  <Slides>16</Slides>
  <Notes>6</Notes>
  <HiddenSlides>0</HiddenSlides>
  <MMClips>0</MMClips>
  <ScaleCrop>false</ScaleCrop>
  <HeadingPairs>
    <vt:vector size="8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Vložené servery OLE</vt:lpstr>
      </vt:variant>
      <vt:variant>
        <vt:i4>1</vt:i4>
      </vt:variant>
      <vt:variant>
        <vt:lpstr>Nadpisy snímků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Motiv Office</vt:lpstr>
      <vt:lpstr>PHOTO-PAINT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anon</dc:creator>
  <cp:lastModifiedBy>anon</cp:lastModifiedBy>
  <cp:revision>71</cp:revision>
  <cp:lastPrinted>2023-02-07T15:43:06Z</cp:lastPrinted>
  <dcterms:created xsi:type="dcterms:W3CDTF">2022-04-27T08:12:49Z</dcterms:created>
  <dcterms:modified xsi:type="dcterms:W3CDTF">2024-02-08T12:34:19Z</dcterms:modified>
</cp:coreProperties>
</file>